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11" r:id="rId3"/>
    <p:sldMasterId id="2147483723" r:id="rId4"/>
    <p:sldMasterId id="2147483735" r:id="rId5"/>
  </p:sldMasterIdLst>
  <p:notesMasterIdLst>
    <p:notesMasterId r:id="rId29"/>
  </p:notesMasterIdLst>
  <p:sldIdLst>
    <p:sldId id="256" r:id="rId6"/>
    <p:sldId id="273" r:id="rId7"/>
    <p:sldId id="257" r:id="rId8"/>
    <p:sldId id="258" r:id="rId9"/>
    <p:sldId id="276" r:id="rId10"/>
    <p:sldId id="259" r:id="rId11"/>
    <p:sldId id="260" r:id="rId12"/>
    <p:sldId id="263" r:id="rId13"/>
    <p:sldId id="264" r:id="rId14"/>
    <p:sldId id="275" r:id="rId15"/>
    <p:sldId id="280" r:id="rId16"/>
    <p:sldId id="279" r:id="rId17"/>
    <p:sldId id="281" r:id="rId18"/>
    <p:sldId id="282" r:id="rId19"/>
    <p:sldId id="284" r:id="rId20"/>
    <p:sldId id="283" r:id="rId21"/>
    <p:sldId id="285" r:id="rId22"/>
    <p:sldId id="266" r:id="rId23"/>
    <p:sldId id="268" r:id="rId24"/>
    <p:sldId id="270" r:id="rId25"/>
    <p:sldId id="278" r:id="rId26"/>
    <p:sldId id="272" r:id="rId27"/>
    <p:sldId id="277" r:id="rId28"/>
  </p:sldIdLst>
  <p:sldSz cx="9144000" cy="6858000" type="screen4x3"/>
  <p:notesSz cx="7053263" cy="9309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0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Самооценка по степени результативности педагогической деятельности, %</a:t>
            </a:r>
            <a:endParaRPr lang="ru-RU" sz="1400" b="1" i="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3.1410789426174868E-2"/>
          <c:y val="9.3921188244041262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484487834685124E-2"/>
          <c:y val="0.37769114242561624"/>
          <c:w val="0.80692788520573733"/>
          <c:h val="0.4441355474391732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6A-49E9-9A91-2240851194A2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6A-49E9-9A91-2240851194A2}"/>
                </c:ext>
              </c:extLst>
            </c:dLbl>
            <c:dLbl>
              <c:idx val="2"/>
              <c:layout>
                <c:manualLayout>
                  <c:x val="-0.13232448998722382"/>
                  <c:y val="0.11814040181721559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З</a:t>
                    </a:r>
                    <a:r>
                      <a:rPr lang="ru-RU" dirty="0"/>
                      <a:t>атрудняюсь </a:t>
                    </a:r>
                    <a:r>
                      <a:rPr lang="ru-RU" dirty="0" smtClean="0"/>
                      <a:t>ответить,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6A-49E9-9A91-224085119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Office PowerPoint]Лист1'!$A$10:$A$13</c:f>
              <c:strCache>
                <c:ptCount val="4"/>
                <c:pt idx="0">
                  <c:v>В основном моя работа соотвкетствует ФГОС и смогу спроектировать свое дальнейшее педагогическое развитие</c:v>
                </c:pt>
                <c:pt idx="1">
                  <c:v>Моя работа в полной мере соответствует требованиям  ФГОС и направлена на устойчивую результативность профессиональной деятельности</c:v>
                </c:pt>
                <c:pt idx="2">
                  <c:v>Затрудняюсь ответить</c:v>
                </c:pt>
                <c:pt idx="3">
                  <c:v>Пока трудно сказать, что моя работа эффективна и соответствует ФГОС</c:v>
                </c:pt>
              </c:strCache>
            </c:strRef>
          </c:cat>
          <c:val>
            <c:numRef>
              <c:f>'[Диаграмма в Microsoft Office PowerPoint]Лист1'!$B$10:$B$13</c:f>
              <c:numCache>
                <c:formatCode>0.0%</c:formatCode>
                <c:ptCount val="4"/>
                <c:pt idx="0">
                  <c:v>0.69700000000000062</c:v>
                </c:pt>
                <c:pt idx="1">
                  <c:v>0.20100000000000001</c:v>
                </c:pt>
                <c:pt idx="2">
                  <c:v>0.12000000000000002</c:v>
                </c:pt>
                <c:pt idx="3">
                  <c:v>8.2000000000000003E-2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6A-49E9-9A91-2240851194A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00" b="1" i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Выраженность синдрома эмоционального выгорания, %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5906248759941725"/>
          <c:y val="2.264970724813244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до проведения тренингов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Office PowerPoint]Лист1'!$A$2:$A$4</c:f>
              <c:strCache>
                <c:ptCount val="3"/>
                <c:pt idx="0">
                  <c:v>Низкий показатель эмоционального выгорания</c:v>
                </c:pt>
                <c:pt idx="1">
                  <c:v>Средний уровень </c:v>
                </c:pt>
                <c:pt idx="2">
                  <c:v>Высокий уровень</c:v>
                </c:pt>
              </c:strCache>
            </c:strRef>
          </c:cat>
          <c:val>
            <c:numRef>
              <c:f>'[Диаграмма в Microsoft Office PowerPoint]Лист1'!$B$2:$B$4</c:f>
              <c:numCache>
                <c:formatCode>General</c:formatCode>
                <c:ptCount val="3"/>
                <c:pt idx="0">
                  <c:v>24</c:v>
                </c:pt>
                <c:pt idx="1">
                  <c:v>58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PowerPoint]Лист1'!$C$1</c:f>
              <c:strCache>
                <c:ptCount val="1"/>
                <c:pt idx="0">
                  <c:v>после проведения тренингов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Office PowerPoint]Лист1'!$A$2:$A$4</c:f>
              <c:strCache>
                <c:ptCount val="3"/>
                <c:pt idx="0">
                  <c:v>Низкий показатель эмоционального выгорания</c:v>
                </c:pt>
                <c:pt idx="1">
                  <c:v>Средний уровень </c:v>
                </c:pt>
                <c:pt idx="2">
                  <c:v>Высокий уровень</c:v>
                </c:pt>
              </c:strCache>
            </c:strRef>
          </c:cat>
          <c:val>
            <c:numRef>
              <c:f>'[Диаграмма в Microsoft Office PowerPoint]Лист1'!$C$2:$C$4</c:f>
              <c:numCache>
                <c:formatCode>General</c:formatCode>
                <c:ptCount val="3"/>
                <c:pt idx="0">
                  <c:v>48</c:v>
                </c:pt>
                <c:pt idx="1">
                  <c:v>52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3790208"/>
        <c:axId val="93791744"/>
        <c:axId val="0"/>
      </c:bar3DChart>
      <c:catAx>
        <c:axId val="93790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791744"/>
        <c:crosses val="autoZero"/>
        <c:auto val="1"/>
        <c:lblAlgn val="ctr"/>
        <c:lblOffset val="100"/>
        <c:noMultiLvlLbl val="0"/>
      </c:catAx>
      <c:valAx>
        <c:axId val="93791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endParaRPr lang="ru-RU"/>
          </a:p>
        </c:txPr>
        <c:crossAx val="937902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0.51563</cdr:x>
      <cdr:y>0.76923</cdr:y>
    </cdr:from>
    <cdr:to>
      <cdr:x>0.64063</cdr:x>
      <cdr:y>0.89744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376264" y="2160240"/>
          <a:ext cx="576064" cy="360040"/>
        </a:xfrm>
        <a:prstGeom xmlns:a="http://schemas.openxmlformats.org/drawingml/2006/main" prst="line">
          <a:avLst/>
        </a:prstGeom>
        <a:ln xmlns:a="http://schemas.openxmlformats.org/drawingml/2006/main" cmpd="dbl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0.1875</cdr:x>
      <cdr:y>0.58974</cdr:y>
    </cdr:from>
    <cdr:to>
      <cdr:x>0.23438</cdr:x>
      <cdr:y>0.66667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H="1">
          <a:off x="864096" y="1656184"/>
          <a:ext cx="216024" cy="216024"/>
        </a:xfrm>
        <a:prstGeom xmlns:a="http://schemas.openxmlformats.org/drawingml/2006/main" prst="line">
          <a:avLst/>
        </a:prstGeom>
        <a:ln xmlns:a="http://schemas.openxmlformats.org/drawingml/2006/main" cmpd="dbl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DEB9-2BA3-4E26-B4CE-18EDA2813F7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A8583-CE6B-4DC5-BE2D-F9F50AC6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63DEE-041A-4604-A666-D13B303C93D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5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08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3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4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05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58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1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24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9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40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33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95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50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933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27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42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17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3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65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92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25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26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9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37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87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91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47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1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75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42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28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36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98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48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47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0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92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7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48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382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62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67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861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15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24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0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2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5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6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clck.ru/32XV7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lck.ru/XzWF4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jpe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s://clck.ru/335pvn" TargetMode="External"/><Relationship Id="rId7" Type="http://schemas.openxmlformats.org/officeDocument/2006/relationships/hyperlink" Target="https://clck.ru/SkHba" TargetMode="External"/><Relationship Id="rId2" Type="http://schemas.openxmlformats.org/officeDocument/2006/relationships/hyperlink" Target="https://iro86.ru/images/Documents/materialy/Riski_shkolnoi_neuspeshnosti__prichiny_i_proiavleniia._Prezentatsiia_1.pdf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ublications.hse.ru/books/230373546" TargetMode="External"/><Relationship Id="rId5" Type="http://schemas.openxmlformats.org/officeDocument/2006/relationships/hyperlink" Target="https://clck.ru/ZebTh" TargetMode="External"/><Relationship Id="rId4" Type="http://schemas.openxmlformats.org/officeDocument/2006/relationships/hyperlink" Target="https://fioco.ru/Media/Default/Documents/500/Metodica_500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371600"/>
            <a:ext cx="8280920" cy="1927225"/>
          </a:xfrm>
        </p:spPr>
        <p:txBody>
          <a:bodyPr/>
          <a:lstStyle/>
          <a:p>
            <a:pPr marL="2472690" marR="491490" indent="-1977390" algn="ctr">
              <a:lnSpc>
                <a:spcPct val="115000"/>
              </a:lnSpc>
              <a:spcBef>
                <a:spcPts val="43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ШНОР – не приговор ?!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или 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Условия 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преодоления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рисков  низких образовательных</a:t>
            </a:r>
            <a:r>
              <a:rPr lang="ru-RU" sz="2000" b="1" spc="-385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результатов</a:t>
            </a:r>
            <a: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62664" cy="3164160"/>
          </a:xfrm>
        </p:spPr>
        <p:txBody>
          <a:bodyPr>
            <a:normAutofit/>
          </a:bodyPr>
          <a:lstStyle/>
          <a:p>
            <a:pPr algn="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Северо-Восточное управление </a:t>
            </a:r>
            <a:r>
              <a:rPr lang="ru-RU" sz="1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 </a:t>
            </a:r>
          </a:p>
          <a:p>
            <a:pPr algn="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Реблян Ирина Евгеньевна директор</a:t>
            </a:r>
          </a:p>
          <a:p>
            <a:pPr algn="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ООШ с. Малый Толкай </a:t>
            </a:r>
            <a:r>
              <a:rPr lang="ru-RU" sz="1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Похвистневский </a:t>
            </a:r>
          </a:p>
          <a:p>
            <a:pPr algn="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2022 г.</a:t>
            </a:r>
          </a:p>
          <a:p>
            <a:pPr algn="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7"/>
            <a:ext cx="2952328" cy="19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pc="-15" dirty="0" smtClean="0">
                <a:latin typeface="Times New Roman"/>
                <a:ea typeface="Times New Roman"/>
              </a:rPr>
              <a:t>Устранение </a:t>
            </a:r>
            <a:r>
              <a:rPr lang="ru-RU" sz="3200" b="1" spc="-15" dirty="0">
                <a:latin typeface="Times New Roman"/>
                <a:ea typeface="Times New Roman"/>
              </a:rPr>
              <a:t>рисков учебной </a:t>
            </a:r>
            <a:r>
              <a:rPr lang="ru-RU" sz="3200" b="1" spc="-15" dirty="0" err="1" smtClean="0">
                <a:latin typeface="Times New Roman"/>
                <a:ea typeface="Times New Roman"/>
              </a:rPr>
              <a:t>неуспешности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978880"/>
          </a:xfrm>
        </p:spPr>
        <p:txBody>
          <a:bodyPr>
            <a:normAutofit fontScale="25000" lnSpcReduction="20000"/>
          </a:bodyPr>
          <a:lstStyle/>
          <a:p>
            <a:pPr marR="6604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marR="6604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u="sng" dirty="0" smtClean="0"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sz="7200" b="1" u="sng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7200" b="1" u="sng" dirty="0">
              <a:latin typeface="Calibri"/>
              <a:ea typeface="Calibri"/>
              <a:cs typeface="Times New Roman"/>
            </a:endParaRPr>
          </a:p>
          <a:p>
            <a:pPr marR="66040"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 smtClean="0">
                <a:latin typeface="Times New Roman"/>
                <a:ea typeface="Times New Roman"/>
                <a:cs typeface="Times New Roman"/>
              </a:rPr>
              <a:t>выявить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затруднения, препятствующие учебной успешности обучающихся</a:t>
            </a:r>
            <a:endParaRPr lang="ru-RU" sz="6400" dirty="0">
              <a:latin typeface="Calibri"/>
              <a:ea typeface="Calibri"/>
              <a:cs typeface="Times New Roman"/>
            </a:endParaRPr>
          </a:p>
          <a:p>
            <a:pPr marR="66040"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провести индивидуальные и групповые консультации с обучающимися группы риска, их родителями </a:t>
            </a:r>
            <a:endParaRPr lang="ru-RU" sz="6400" dirty="0" smtClean="0">
              <a:latin typeface="Times New Roman"/>
              <a:ea typeface="Times New Roman"/>
              <a:cs typeface="Times New Roman"/>
            </a:endParaRPr>
          </a:p>
          <a:p>
            <a:pPr marR="66040"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/>
                <a:cs typeface="Times New Roman"/>
              </a:rPr>
              <a:t>разработать индивидуальный план «Сдам ОГЭ</a:t>
            </a:r>
            <a:r>
              <a:rPr lang="ru-RU" sz="6400" dirty="0" smtClean="0">
                <a:latin typeface="Times New Roman"/>
                <a:cs typeface="Times New Roman"/>
              </a:rPr>
              <a:t>» </a:t>
            </a:r>
            <a:r>
              <a:rPr lang="ru-RU" sz="6400" dirty="0" smtClean="0">
                <a:latin typeface="Times New Roman"/>
                <a:ea typeface="Times New Roman"/>
                <a:cs typeface="Times New Roman"/>
              </a:rPr>
              <a:t>в рамках школьной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программы  наставничества</a:t>
            </a:r>
            <a:endParaRPr lang="ru-RU" sz="6400" dirty="0">
              <a:latin typeface="Calibri"/>
              <a:ea typeface="Calibri"/>
              <a:cs typeface="Times New Roman"/>
            </a:endParaRPr>
          </a:p>
          <a:p>
            <a:pPr marR="66040"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 smtClean="0">
                <a:latin typeface="Times New Roman"/>
                <a:ea typeface="Times New Roman"/>
                <a:cs typeface="Times New Roman"/>
              </a:rPr>
              <a:t>обучить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педагогов на КПК для устранения профессиональных дефицитов</a:t>
            </a:r>
            <a:endParaRPr lang="ru-RU" sz="6400" dirty="0">
              <a:latin typeface="Calibri"/>
              <a:ea typeface="Calibri"/>
              <a:cs typeface="Times New Roman"/>
            </a:endParaRPr>
          </a:p>
          <a:p>
            <a:pPr marR="66040"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 smtClean="0">
                <a:latin typeface="Times New Roman"/>
                <a:ea typeface="Times New Roman"/>
                <a:cs typeface="Times New Roman"/>
              </a:rPr>
              <a:t>обучить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педагогов психотехническим приемам </a:t>
            </a:r>
            <a:r>
              <a:rPr lang="ru-RU" sz="6400" dirty="0" err="1">
                <a:latin typeface="Times New Roman"/>
                <a:ea typeface="Times New Roman"/>
                <a:cs typeface="Times New Roman"/>
              </a:rPr>
              <a:t>саморегуляции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 негативных эмоциональных </a:t>
            </a:r>
            <a:r>
              <a:rPr lang="ru-RU" sz="6400" dirty="0" smtClean="0">
                <a:latin typeface="Times New Roman"/>
                <a:ea typeface="Times New Roman"/>
                <a:cs typeface="Times New Roman"/>
              </a:rPr>
              <a:t>состояний</a:t>
            </a:r>
            <a:endParaRPr lang="ru-RU" sz="6400" dirty="0">
              <a:latin typeface="Calibri"/>
              <a:ea typeface="Calibri"/>
              <a:cs typeface="Times New Roman"/>
            </a:endParaRPr>
          </a:p>
          <a:p>
            <a:pPr marR="66040"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 smtClean="0">
                <a:latin typeface="Times New Roman"/>
                <a:ea typeface="Times New Roman"/>
                <a:cs typeface="Times New Roman"/>
              </a:rPr>
              <a:t>провести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педагогические чтения по  теме  повышения учебной мотивации </a:t>
            </a:r>
            <a:r>
              <a:rPr lang="ru-RU" sz="6400" dirty="0" smtClean="0">
                <a:latin typeface="Times New Roman"/>
                <a:ea typeface="Times New Roman"/>
                <a:cs typeface="Times New Roman"/>
              </a:rPr>
              <a:t>обучающихся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4770" marR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Риски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000" b="1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характерные</a:t>
            </a:r>
            <a:r>
              <a:rPr lang="ru-RU" sz="2000" b="1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000" b="1" spc="-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ГБОУ ООШ с. Малый Толкай :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64770" marR="68580" indent="2279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большая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доля обучающихся с риском учебной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неуспешности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64770" marR="68580" indent="2279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профессиональные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дефициты педагогов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3" name="Picture 5" descr="C:\Users\Директор\Desktop\ca324b75d5b32b9cd8680fefbc6ca3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724448" cy="24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/>
                <a:cs typeface="Times New Roman"/>
              </a:rPr>
              <a:t>Индивидуальный </a:t>
            </a:r>
            <a:r>
              <a:rPr lang="ru-RU" sz="3600" b="1" dirty="0">
                <a:latin typeface="Times New Roman"/>
                <a:cs typeface="Times New Roman"/>
              </a:rPr>
              <a:t>план «Сдам ОГЭ» 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в рамках школьной программы  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наставничества </a:t>
            </a:r>
            <a:r>
              <a:rPr lang="ru-RU" sz="1600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https://clck.ru/32XV78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122" name="Picture 2" descr="C:\Users\Директор\Desktop\Снимок у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4690"/>
            <a:ext cx="8229600" cy="48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</a:rPr>
              <a:t>Успешные управленческие практики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 к письму ГАУ ДПО СО ИРО от 14.12.2022 г. № 643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3" descr="C:\Users\Директор\Desktop\у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45099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иректор\Desktop\рейтинг\2022 после\Реблян ЕД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312368" cy="491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2656364" y="4102010"/>
            <a:ext cx="1584176" cy="17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в цифровую трансформацию образовательной организации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новейших технологий в организации образовательного процесса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основы формирования и развития функциональной грамотности обучающихся.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требований обновленных ФГОС НОО, ФГОС ООО в работе учителя.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современного учителя.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 формирования предметных результатов по математике обучающихся при изучении «проблемных» тем по результатам ВПР.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дополнительного образования детей с ограниченными возможностями и с инвалидностью от 5 лет до 18 лет. 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решения текстовых задач экономического содержания.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 развития учебно-познавательной компетентности как компонента функциональной грамотности школьников.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многоуровневых заданий при работе с текстом на уроках русского языка и литературы.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подходы к изучению орфографии и пунктуации в основной школе.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деятельности службы медиации в условиях образовательной организации.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методики формирования личностного потенциала обучающихся.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составляющая проблемных аспектов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Недостаточная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эффективность  управления;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предпосылки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неблагополучия психологического климата в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школе;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нформационная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перегрузка, вызывающая внутренний протест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педагогов;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есогласованность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 между учителями, стереотипность мышления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дисбаланс в отношениях, порой напряженные отношения с руководством, коллегами, учениками 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родителями </a:t>
            </a:r>
          </a:p>
          <a:p>
            <a:pPr marL="0" indent="0">
              <a:buNone/>
            </a:pPr>
            <a:endParaRPr lang="ru-RU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i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рабочие </a:t>
            </a:r>
            <a:r>
              <a:rPr lang="ru-RU" i="1" u="sng" dirty="0">
                <a:solidFill>
                  <a:srgbClr val="000000"/>
                </a:solidFill>
                <a:latin typeface="Times New Roman"/>
                <a:ea typeface="Times New Roman"/>
              </a:rPr>
              <a:t>стрессы, усталость, нестабильность эмоционального состояния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 (предпосылки эмоционального выгорания)</a:t>
            </a:r>
            <a:endParaRPr lang="ru-RU" i="1" dirty="0"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Важнейшим инструментом решения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по устранению  и преодолению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перечисленных проблем является выработка общей стратегии школы, использование ресурса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командообразования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и саморазвития педагогов, повышения «командного духа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».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555776" y="4941168"/>
            <a:ext cx="432048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07306"/>
            <a:ext cx="4297970" cy="24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leonardo.osnova.io/f1cab1db-035d-5c52-a31c-d85697818125/-/preview/500/-/format/webp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652" name="AutoShape 4" descr="https://leonardo.osnova.io/f1cab1db-035d-5c52-a31c-d85697818125/-/preview/500/-/format/webp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654" name="AutoShape 6" descr="https://leonardo.osnova.io/f1cab1db-035d-5c52-a31c-d85697818125/-/preview/500/-/format/webp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168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09520" cy="103549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Психологическое сопровождение: управление профессиональным развитием педагогов, ресурс  командообразования и саморазвития педагогов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5"/>
          <p:cNvGrpSpPr/>
          <p:nvPr/>
        </p:nvGrpSpPr>
        <p:grpSpPr>
          <a:xfrm>
            <a:off x="0" y="1324914"/>
            <a:ext cx="9144000" cy="4896545"/>
            <a:chOff x="-35226" y="1340766"/>
            <a:chExt cx="9144000" cy="4896545"/>
          </a:xfrm>
        </p:grpSpPr>
        <p:sp>
          <p:nvSpPr>
            <p:cNvPr id="17" name="Полилиния 16"/>
            <p:cNvSpPr/>
            <p:nvPr/>
          </p:nvSpPr>
          <p:spPr>
            <a:xfrm>
              <a:off x="4536774" y="4077070"/>
              <a:ext cx="4572000" cy="2160240"/>
            </a:xfrm>
            <a:custGeom>
              <a:avLst/>
              <a:gdLst>
                <a:gd name="connsiteX0" fmla="*/ 0 w 2708798"/>
                <a:gd name="connsiteY0" fmla="*/ 175469 h 1754687"/>
                <a:gd name="connsiteX1" fmla="*/ 51394 w 2708798"/>
                <a:gd name="connsiteY1" fmla="*/ 51394 h 1754687"/>
                <a:gd name="connsiteX2" fmla="*/ 175469 w 2708798"/>
                <a:gd name="connsiteY2" fmla="*/ 1 h 1754687"/>
                <a:gd name="connsiteX3" fmla="*/ 2533329 w 2708798"/>
                <a:gd name="connsiteY3" fmla="*/ 0 h 1754687"/>
                <a:gd name="connsiteX4" fmla="*/ 2657404 w 2708798"/>
                <a:gd name="connsiteY4" fmla="*/ 51394 h 1754687"/>
                <a:gd name="connsiteX5" fmla="*/ 2708797 w 2708798"/>
                <a:gd name="connsiteY5" fmla="*/ 175469 h 1754687"/>
                <a:gd name="connsiteX6" fmla="*/ 2708798 w 2708798"/>
                <a:gd name="connsiteY6" fmla="*/ 1579218 h 1754687"/>
                <a:gd name="connsiteX7" fmla="*/ 2657404 w 2708798"/>
                <a:gd name="connsiteY7" fmla="*/ 1703293 h 1754687"/>
                <a:gd name="connsiteX8" fmla="*/ 2533329 w 2708798"/>
                <a:gd name="connsiteY8" fmla="*/ 1754687 h 1754687"/>
                <a:gd name="connsiteX9" fmla="*/ 175469 w 2708798"/>
                <a:gd name="connsiteY9" fmla="*/ 1754687 h 1754687"/>
                <a:gd name="connsiteX10" fmla="*/ 51394 w 2708798"/>
                <a:gd name="connsiteY10" fmla="*/ 1703293 h 1754687"/>
                <a:gd name="connsiteX11" fmla="*/ 0 w 2708798"/>
                <a:gd name="connsiteY11" fmla="*/ 1579218 h 1754687"/>
                <a:gd name="connsiteX12" fmla="*/ 0 w 2708798"/>
                <a:gd name="connsiteY12" fmla="*/ 175469 h 175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8798" h="1754687">
                  <a:moveTo>
                    <a:pt x="0" y="175469"/>
                  </a:moveTo>
                  <a:cubicBezTo>
                    <a:pt x="0" y="128932"/>
                    <a:pt x="18487" y="84300"/>
                    <a:pt x="51394" y="51394"/>
                  </a:cubicBezTo>
                  <a:cubicBezTo>
                    <a:pt x="84301" y="18487"/>
                    <a:pt x="128932" y="0"/>
                    <a:pt x="175469" y="1"/>
                  </a:cubicBezTo>
                  <a:lnTo>
                    <a:pt x="2533329" y="0"/>
                  </a:lnTo>
                  <a:cubicBezTo>
                    <a:pt x="2579866" y="0"/>
                    <a:pt x="2624498" y="18487"/>
                    <a:pt x="2657404" y="51394"/>
                  </a:cubicBezTo>
                  <a:cubicBezTo>
                    <a:pt x="2690311" y="84301"/>
                    <a:pt x="2708798" y="128932"/>
                    <a:pt x="2708797" y="175469"/>
                  </a:cubicBezTo>
                  <a:cubicBezTo>
                    <a:pt x="2708797" y="643385"/>
                    <a:pt x="2708798" y="1111302"/>
                    <a:pt x="2708798" y="1579218"/>
                  </a:cubicBezTo>
                  <a:cubicBezTo>
                    <a:pt x="2708798" y="1625755"/>
                    <a:pt x="2690311" y="1670387"/>
                    <a:pt x="2657404" y="1703293"/>
                  </a:cubicBezTo>
                  <a:cubicBezTo>
                    <a:pt x="2624497" y="1736200"/>
                    <a:pt x="2579866" y="1754687"/>
                    <a:pt x="2533329" y="1754687"/>
                  </a:cubicBezTo>
                  <a:lnTo>
                    <a:pt x="175469" y="1754687"/>
                  </a:lnTo>
                  <a:cubicBezTo>
                    <a:pt x="128932" y="1754687"/>
                    <a:pt x="84300" y="1736200"/>
                    <a:pt x="51394" y="1703293"/>
                  </a:cubicBezTo>
                  <a:cubicBezTo>
                    <a:pt x="18487" y="1670386"/>
                    <a:pt x="0" y="1625755"/>
                    <a:pt x="0" y="1579218"/>
                  </a:cubicBezTo>
                  <a:lnTo>
                    <a:pt x="0" y="1754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8825" tIns="644857" rIns="206185" bIns="206185" numCol="1" spcCol="1270" anchor="t" anchorCtr="0">
              <a:noAutofit/>
            </a:bodyPr>
            <a:lstStyle/>
            <a:p>
              <a:pPr marL="285750" lvl="1" indent="-28575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9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Экспресс-</a:t>
              </a:r>
            </a:p>
            <a:p>
              <a:pPr marL="285750" lvl="1" indent="-28575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9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диагностика </a:t>
              </a:r>
              <a:endPara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-35226" y="4077070"/>
              <a:ext cx="4499992" cy="2160241"/>
            </a:xfrm>
            <a:custGeom>
              <a:avLst/>
              <a:gdLst>
                <a:gd name="connsiteX0" fmla="*/ 0 w 5542011"/>
                <a:gd name="connsiteY0" fmla="*/ 216742 h 2167424"/>
                <a:gd name="connsiteX1" fmla="*/ 63482 w 5542011"/>
                <a:gd name="connsiteY1" fmla="*/ 63482 h 2167424"/>
                <a:gd name="connsiteX2" fmla="*/ 216742 w 5542011"/>
                <a:gd name="connsiteY2" fmla="*/ 0 h 2167424"/>
                <a:gd name="connsiteX3" fmla="*/ 5325269 w 5542011"/>
                <a:gd name="connsiteY3" fmla="*/ 0 h 2167424"/>
                <a:gd name="connsiteX4" fmla="*/ 5478529 w 5542011"/>
                <a:gd name="connsiteY4" fmla="*/ 63482 h 2167424"/>
                <a:gd name="connsiteX5" fmla="*/ 5542011 w 5542011"/>
                <a:gd name="connsiteY5" fmla="*/ 216742 h 2167424"/>
                <a:gd name="connsiteX6" fmla="*/ 5542011 w 5542011"/>
                <a:gd name="connsiteY6" fmla="*/ 1950682 h 2167424"/>
                <a:gd name="connsiteX7" fmla="*/ 5478529 w 5542011"/>
                <a:gd name="connsiteY7" fmla="*/ 2103942 h 2167424"/>
                <a:gd name="connsiteX8" fmla="*/ 5325269 w 5542011"/>
                <a:gd name="connsiteY8" fmla="*/ 2167424 h 2167424"/>
                <a:gd name="connsiteX9" fmla="*/ 216742 w 5542011"/>
                <a:gd name="connsiteY9" fmla="*/ 2167424 h 2167424"/>
                <a:gd name="connsiteX10" fmla="*/ 63482 w 5542011"/>
                <a:gd name="connsiteY10" fmla="*/ 2103942 h 2167424"/>
                <a:gd name="connsiteX11" fmla="*/ 0 w 5542011"/>
                <a:gd name="connsiteY11" fmla="*/ 1950682 h 2167424"/>
                <a:gd name="connsiteX12" fmla="*/ 0 w 5542011"/>
                <a:gd name="connsiteY12" fmla="*/ 216742 h 216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2011" h="2167424">
                  <a:moveTo>
                    <a:pt x="0" y="216742"/>
                  </a:moveTo>
                  <a:cubicBezTo>
                    <a:pt x="0" y="159258"/>
                    <a:pt x="22835" y="104129"/>
                    <a:pt x="63482" y="63482"/>
                  </a:cubicBezTo>
                  <a:cubicBezTo>
                    <a:pt x="104129" y="22835"/>
                    <a:pt x="159258" y="0"/>
                    <a:pt x="216742" y="0"/>
                  </a:cubicBezTo>
                  <a:lnTo>
                    <a:pt x="5325269" y="0"/>
                  </a:lnTo>
                  <a:cubicBezTo>
                    <a:pt x="5382753" y="0"/>
                    <a:pt x="5437882" y="22835"/>
                    <a:pt x="5478529" y="63482"/>
                  </a:cubicBezTo>
                  <a:cubicBezTo>
                    <a:pt x="5519176" y="104129"/>
                    <a:pt x="5542011" y="159258"/>
                    <a:pt x="5542011" y="216742"/>
                  </a:cubicBezTo>
                  <a:lnTo>
                    <a:pt x="5542011" y="1950682"/>
                  </a:lnTo>
                  <a:cubicBezTo>
                    <a:pt x="5542011" y="2008166"/>
                    <a:pt x="5519176" y="2063295"/>
                    <a:pt x="5478529" y="2103942"/>
                  </a:cubicBezTo>
                  <a:cubicBezTo>
                    <a:pt x="5437882" y="2144589"/>
                    <a:pt x="5382753" y="2167424"/>
                    <a:pt x="5325269" y="2167424"/>
                  </a:cubicBezTo>
                  <a:lnTo>
                    <a:pt x="216742" y="2167424"/>
                  </a:lnTo>
                  <a:cubicBezTo>
                    <a:pt x="159258" y="2167424"/>
                    <a:pt x="104129" y="2144589"/>
                    <a:pt x="63482" y="2103942"/>
                  </a:cubicBezTo>
                  <a:cubicBezTo>
                    <a:pt x="22835" y="2063295"/>
                    <a:pt x="0" y="2008166"/>
                    <a:pt x="0" y="1950682"/>
                  </a:cubicBezTo>
                  <a:lnTo>
                    <a:pt x="0" y="21674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001" tIns="661857" rIns="1782604" bIns="120001" numCol="1" spcCol="1270" anchor="t" anchorCtr="0">
              <a:noAutofit/>
            </a:bodyPr>
            <a:lstStyle/>
            <a:p>
              <a:pPr marL="171450" lvl="1" indent="-171450" defTabSz="844550"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9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Обучение техникам </a:t>
              </a:r>
              <a:r>
                <a:rPr lang="ru-RU" sz="19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саморегуляции</a:t>
              </a:r>
              <a:r>
                <a:rPr lang="ru-RU" sz="19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                    снятия мышечного и </a:t>
              </a:r>
              <a:r>
                <a:rPr lang="ru-RU" sz="19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психоэмоционального</a:t>
              </a:r>
              <a:r>
                <a:rPr lang="ru-RU" sz="19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напряжения</a:t>
              </a:r>
              <a:endParaRPr lang="ru-RU" sz="1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283968" y="1340766"/>
              <a:ext cx="4824806" cy="1922347"/>
            </a:xfrm>
            <a:custGeom>
              <a:avLst/>
              <a:gdLst>
                <a:gd name="connsiteX0" fmla="*/ 0 w 5106111"/>
                <a:gd name="connsiteY0" fmla="*/ 192235 h 1922347"/>
                <a:gd name="connsiteX1" fmla="*/ 56305 w 5106111"/>
                <a:gd name="connsiteY1" fmla="*/ 56304 h 1922347"/>
                <a:gd name="connsiteX2" fmla="*/ 192236 w 5106111"/>
                <a:gd name="connsiteY2" fmla="*/ 0 h 1922347"/>
                <a:gd name="connsiteX3" fmla="*/ 4913876 w 5106111"/>
                <a:gd name="connsiteY3" fmla="*/ 0 h 1922347"/>
                <a:gd name="connsiteX4" fmla="*/ 5049807 w 5106111"/>
                <a:gd name="connsiteY4" fmla="*/ 56305 h 1922347"/>
                <a:gd name="connsiteX5" fmla="*/ 5106111 w 5106111"/>
                <a:gd name="connsiteY5" fmla="*/ 192236 h 1922347"/>
                <a:gd name="connsiteX6" fmla="*/ 5106111 w 5106111"/>
                <a:gd name="connsiteY6" fmla="*/ 1730112 h 1922347"/>
                <a:gd name="connsiteX7" fmla="*/ 5049807 w 5106111"/>
                <a:gd name="connsiteY7" fmla="*/ 1866043 h 1922347"/>
                <a:gd name="connsiteX8" fmla="*/ 4913876 w 5106111"/>
                <a:gd name="connsiteY8" fmla="*/ 1922347 h 1922347"/>
                <a:gd name="connsiteX9" fmla="*/ 192235 w 5106111"/>
                <a:gd name="connsiteY9" fmla="*/ 1922347 h 1922347"/>
                <a:gd name="connsiteX10" fmla="*/ 56304 w 5106111"/>
                <a:gd name="connsiteY10" fmla="*/ 1866043 h 1922347"/>
                <a:gd name="connsiteX11" fmla="*/ 0 w 5106111"/>
                <a:gd name="connsiteY11" fmla="*/ 1730112 h 1922347"/>
                <a:gd name="connsiteX12" fmla="*/ 0 w 5106111"/>
                <a:gd name="connsiteY12" fmla="*/ 192235 h 192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6111" h="1922347">
                  <a:moveTo>
                    <a:pt x="0" y="192235"/>
                  </a:moveTo>
                  <a:cubicBezTo>
                    <a:pt x="0" y="141251"/>
                    <a:pt x="20253" y="92355"/>
                    <a:pt x="56305" y="56304"/>
                  </a:cubicBezTo>
                  <a:cubicBezTo>
                    <a:pt x="92356" y="20253"/>
                    <a:pt x="141252" y="0"/>
                    <a:pt x="192236" y="0"/>
                  </a:cubicBezTo>
                  <a:lnTo>
                    <a:pt x="4913876" y="0"/>
                  </a:lnTo>
                  <a:cubicBezTo>
                    <a:pt x="4964860" y="0"/>
                    <a:pt x="5013756" y="20253"/>
                    <a:pt x="5049807" y="56305"/>
                  </a:cubicBezTo>
                  <a:cubicBezTo>
                    <a:pt x="5085858" y="92356"/>
                    <a:pt x="5106111" y="141252"/>
                    <a:pt x="5106111" y="192236"/>
                  </a:cubicBezTo>
                  <a:lnTo>
                    <a:pt x="5106111" y="1730112"/>
                  </a:lnTo>
                  <a:cubicBezTo>
                    <a:pt x="5106111" y="1781096"/>
                    <a:pt x="5085858" y="1829992"/>
                    <a:pt x="5049807" y="1866043"/>
                  </a:cubicBezTo>
                  <a:cubicBezTo>
                    <a:pt x="5013756" y="1902094"/>
                    <a:pt x="4964860" y="1922347"/>
                    <a:pt x="4913876" y="1922347"/>
                  </a:cubicBezTo>
                  <a:lnTo>
                    <a:pt x="192235" y="1922347"/>
                  </a:lnTo>
                  <a:cubicBezTo>
                    <a:pt x="141251" y="1922347"/>
                    <a:pt x="92355" y="1902094"/>
                    <a:pt x="56304" y="1866043"/>
                  </a:cubicBezTo>
                  <a:cubicBezTo>
                    <a:pt x="20253" y="1829992"/>
                    <a:pt x="0" y="1781096"/>
                    <a:pt x="0" y="1730112"/>
                  </a:cubicBezTo>
                  <a:lnTo>
                    <a:pt x="0" y="19223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6451" tIns="114618" rIns="114618" bIns="595205" numCol="1" spcCol="1270" anchor="t" anchorCtr="0">
              <a:noAutofit/>
            </a:bodyPr>
            <a:lstStyle/>
            <a:p>
              <a:pPr marL="171450" lvl="1" indent="-171450" defTabSz="844550"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9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Технология командообразования    и саморазвития педагогического коллектива</a:t>
              </a:r>
              <a:endPara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" y="1340769"/>
              <a:ext cx="4464765" cy="1944214"/>
            </a:xfrm>
            <a:custGeom>
              <a:avLst/>
              <a:gdLst>
                <a:gd name="connsiteX0" fmla="*/ 0 w 4855087"/>
                <a:gd name="connsiteY0" fmla="*/ 230276 h 2302763"/>
                <a:gd name="connsiteX1" fmla="*/ 67447 w 4855087"/>
                <a:gd name="connsiteY1" fmla="*/ 67446 h 2302763"/>
                <a:gd name="connsiteX2" fmla="*/ 230277 w 4855087"/>
                <a:gd name="connsiteY2" fmla="*/ 0 h 2302763"/>
                <a:gd name="connsiteX3" fmla="*/ 4624811 w 4855087"/>
                <a:gd name="connsiteY3" fmla="*/ 0 h 2302763"/>
                <a:gd name="connsiteX4" fmla="*/ 4787641 w 4855087"/>
                <a:gd name="connsiteY4" fmla="*/ 67447 h 2302763"/>
                <a:gd name="connsiteX5" fmla="*/ 4855087 w 4855087"/>
                <a:gd name="connsiteY5" fmla="*/ 230277 h 2302763"/>
                <a:gd name="connsiteX6" fmla="*/ 4855087 w 4855087"/>
                <a:gd name="connsiteY6" fmla="*/ 2072487 h 2302763"/>
                <a:gd name="connsiteX7" fmla="*/ 4787641 w 4855087"/>
                <a:gd name="connsiteY7" fmla="*/ 2235317 h 2302763"/>
                <a:gd name="connsiteX8" fmla="*/ 4624811 w 4855087"/>
                <a:gd name="connsiteY8" fmla="*/ 2302763 h 2302763"/>
                <a:gd name="connsiteX9" fmla="*/ 230276 w 4855087"/>
                <a:gd name="connsiteY9" fmla="*/ 2302763 h 2302763"/>
                <a:gd name="connsiteX10" fmla="*/ 67446 w 4855087"/>
                <a:gd name="connsiteY10" fmla="*/ 2235317 h 2302763"/>
                <a:gd name="connsiteX11" fmla="*/ 0 w 4855087"/>
                <a:gd name="connsiteY11" fmla="*/ 2072487 h 2302763"/>
                <a:gd name="connsiteX12" fmla="*/ 0 w 4855087"/>
                <a:gd name="connsiteY12" fmla="*/ 230276 h 230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55087" h="2302763">
                  <a:moveTo>
                    <a:pt x="0" y="230276"/>
                  </a:moveTo>
                  <a:cubicBezTo>
                    <a:pt x="0" y="169203"/>
                    <a:pt x="24261" y="110631"/>
                    <a:pt x="67447" y="67446"/>
                  </a:cubicBezTo>
                  <a:cubicBezTo>
                    <a:pt x="110632" y="24261"/>
                    <a:pt x="169204" y="0"/>
                    <a:pt x="230277" y="0"/>
                  </a:cubicBezTo>
                  <a:lnTo>
                    <a:pt x="4624811" y="0"/>
                  </a:lnTo>
                  <a:cubicBezTo>
                    <a:pt x="4685884" y="0"/>
                    <a:pt x="4744456" y="24261"/>
                    <a:pt x="4787641" y="67447"/>
                  </a:cubicBezTo>
                  <a:cubicBezTo>
                    <a:pt x="4830826" y="110632"/>
                    <a:pt x="4855087" y="169204"/>
                    <a:pt x="4855087" y="230277"/>
                  </a:cubicBezTo>
                  <a:lnTo>
                    <a:pt x="4855087" y="2072487"/>
                  </a:lnTo>
                  <a:cubicBezTo>
                    <a:pt x="4855087" y="2133560"/>
                    <a:pt x="4830826" y="2192132"/>
                    <a:pt x="4787641" y="2235317"/>
                  </a:cubicBezTo>
                  <a:cubicBezTo>
                    <a:pt x="4744456" y="2278502"/>
                    <a:pt x="4685884" y="2302763"/>
                    <a:pt x="4624811" y="2302763"/>
                  </a:cubicBezTo>
                  <a:lnTo>
                    <a:pt x="230276" y="2302763"/>
                  </a:lnTo>
                  <a:cubicBezTo>
                    <a:pt x="169203" y="2302763"/>
                    <a:pt x="110631" y="2278502"/>
                    <a:pt x="67446" y="2235317"/>
                  </a:cubicBezTo>
                  <a:cubicBezTo>
                    <a:pt x="24261" y="2192132"/>
                    <a:pt x="0" y="2133560"/>
                    <a:pt x="0" y="2072487"/>
                  </a:cubicBezTo>
                  <a:lnTo>
                    <a:pt x="0" y="23027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974" tIns="122974" rIns="1579500" bIns="698665" numCol="1" spcCol="1270" anchor="t" anchorCtr="0">
              <a:noAutofit/>
            </a:bodyPr>
            <a:lstStyle/>
            <a:p>
              <a:pPr marL="171450" lvl="1" indent="-171450" defTabSz="844550"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9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Тимбилдинг (сплочение коллектива и формирование  навыков решения общих задач     в школе)</a:t>
              </a:r>
              <a:endPara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304526" y="1772814"/>
              <a:ext cx="2122884" cy="2271736"/>
            </a:xfrm>
            <a:custGeom>
              <a:avLst/>
              <a:gdLst>
                <a:gd name="connsiteX0" fmla="*/ 0 w 2374311"/>
                <a:gd name="connsiteY0" fmla="*/ 2374311 h 2374311"/>
                <a:gd name="connsiteX1" fmla="*/ 695422 w 2374311"/>
                <a:gd name="connsiteY1" fmla="*/ 695420 h 2374311"/>
                <a:gd name="connsiteX2" fmla="*/ 2374315 w 2374311"/>
                <a:gd name="connsiteY2" fmla="*/ 3 h 2374311"/>
                <a:gd name="connsiteX3" fmla="*/ 2374311 w 2374311"/>
                <a:gd name="connsiteY3" fmla="*/ 2374311 h 2374311"/>
                <a:gd name="connsiteX4" fmla="*/ 0 w 2374311"/>
                <a:gd name="connsiteY4" fmla="*/ 2374311 h 237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311" h="2374311">
                  <a:moveTo>
                    <a:pt x="0" y="2374311"/>
                  </a:moveTo>
                  <a:cubicBezTo>
                    <a:pt x="1" y="1744604"/>
                    <a:pt x="250152" y="1140689"/>
                    <a:pt x="695422" y="695420"/>
                  </a:cubicBezTo>
                  <a:cubicBezTo>
                    <a:pt x="1140693" y="250151"/>
                    <a:pt x="1744608" y="2"/>
                    <a:pt x="2374315" y="3"/>
                  </a:cubicBezTo>
                  <a:cubicBezTo>
                    <a:pt x="2374314" y="791439"/>
                    <a:pt x="2374312" y="1582875"/>
                    <a:pt x="2374311" y="2374311"/>
                  </a:cubicBezTo>
                  <a:lnTo>
                    <a:pt x="0" y="237431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0118" tIns="930114" rIns="234696" bIns="234696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dirty="0">
                <a:solidFill>
                  <a:prstClr val="white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537077" y="1811958"/>
              <a:ext cx="2159937" cy="2232592"/>
            </a:xfrm>
            <a:custGeom>
              <a:avLst/>
              <a:gdLst>
                <a:gd name="connsiteX0" fmla="*/ 0 w 2374311"/>
                <a:gd name="connsiteY0" fmla="*/ 2374311 h 2374311"/>
                <a:gd name="connsiteX1" fmla="*/ 695422 w 2374311"/>
                <a:gd name="connsiteY1" fmla="*/ 695420 h 2374311"/>
                <a:gd name="connsiteX2" fmla="*/ 2374315 w 2374311"/>
                <a:gd name="connsiteY2" fmla="*/ 3 h 2374311"/>
                <a:gd name="connsiteX3" fmla="*/ 2374311 w 2374311"/>
                <a:gd name="connsiteY3" fmla="*/ 2374311 h 2374311"/>
                <a:gd name="connsiteX4" fmla="*/ 0 w 2374311"/>
                <a:gd name="connsiteY4" fmla="*/ 2374311 h 237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311" h="2374311">
                  <a:moveTo>
                    <a:pt x="0" y="0"/>
                  </a:moveTo>
                  <a:cubicBezTo>
                    <a:pt x="629707" y="1"/>
                    <a:pt x="1233622" y="250152"/>
                    <a:pt x="1678891" y="695422"/>
                  </a:cubicBezTo>
                  <a:cubicBezTo>
                    <a:pt x="2124160" y="1140693"/>
                    <a:pt x="2374309" y="1744608"/>
                    <a:pt x="2374308" y="2374315"/>
                  </a:cubicBezTo>
                  <a:cubicBezTo>
                    <a:pt x="1582872" y="2374314"/>
                    <a:pt x="791436" y="2374312"/>
                    <a:pt x="0" y="2374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696" tIns="930118" rIns="930114" bIns="234696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dirty="0">
                <a:solidFill>
                  <a:prstClr val="white"/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537077" y="4154217"/>
              <a:ext cx="2159937" cy="2011085"/>
            </a:xfrm>
            <a:custGeom>
              <a:avLst/>
              <a:gdLst>
                <a:gd name="connsiteX0" fmla="*/ 0 w 2374311"/>
                <a:gd name="connsiteY0" fmla="*/ 2374311 h 2374311"/>
                <a:gd name="connsiteX1" fmla="*/ 695422 w 2374311"/>
                <a:gd name="connsiteY1" fmla="*/ 695420 h 2374311"/>
                <a:gd name="connsiteX2" fmla="*/ 2374315 w 2374311"/>
                <a:gd name="connsiteY2" fmla="*/ 3 h 2374311"/>
                <a:gd name="connsiteX3" fmla="*/ 2374311 w 2374311"/>
                <a:gd name="connsiteY3" fmla="*/ 2374311 h 2374311"/>
                <a:gd name="connsiteX4" fmla="*/ 0 w 2374311"/>
                <a:gd name="connsiteY4" fmla="*/ 2374311 h 237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311" h="2374311">
                  <a:moveTo>
                    <a:pt x="2374311" y="0"/>
                  </a:moveTo>
                  <a:cubicBezTo>
                    <a:pt x="2374310" y="629707"/>
                    <a:pt x="2124159" y="1233622"/>
                    <a:pt x="1678889" y="1678891"/>
                  </a:cubicBezTo>
                  <a:cubicBezTo>
                    <a:pt x="1233618" y="2124160"/>
                    <a:pt x="629703" y="2374309"/>
                    <a:pt x="-3" y="2374308"/>
                  </a:cubicBezTo>
                  <a:cubicBezTo>
                    <a:pt x="-2" y="1582872"/>
                    <a:pt x="0" y="791436"/>
                    <a:pt x="0" y="0"/>
                  </a:cubicBezTo>
                  <a:lnTo>
                    <a:pt x="23743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696" tIns="234696" rIns="930119" bIns="9301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dirty="0">
                <a:solidFill>
                  <a:prstClr val="white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2304526" y="4154217"/>
              <a:ext cx="2122884" cy="2011085"/>
            </a:xfrm>
            <a:custGeom>
              <a:avLst/>
              <a:gdLst>
                <a:gd name="connsiteX0" fmla="*/ 0 w 2374311"/>
                <a:gd name="connsiteY0" fmla="*/ 2374311 h 2374311"/>
                <a:gd name="connsiteX1" fmla="*/ 695422 w 2374311"/>
                <a:gd name="connsiteY1" fmla="*/ 695420 h 2374311"/>
                <a:gd name="connsiteX2" fmla="*/ 2374315 w 2374311"/>
                <a:gd name="connsiteY2" fmla="*/ 3 h 2374311"/>
                <a:gd name="connsiteX3" fmla="*/ 2374311 w 2374311"/>
                <a:gd name="connsiteY3" fmla="*/ 2374311 h 2374311"/>
                <a:gd name="connsiteX4" fmla="*/ 0 w 2374311"/>
                <a:gd name="connsiteY4" fmla="*/ 2374311 h 237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311" h="2374311">
                  <a:moveTo>
                    <a:pt x="2374311" y="2374311"/>
                  </a:moveTo>
                  <a:cubicBezTo>
                    <a:pt x="1744604" y="2374310"/>
                    <a:pt x="1140689" y="2124159"/>
                    <a:pt x="695420" y="1678889"/>
                  </a:cubicBezTo>
                  <a:cubicBezTo>
                    <a:pt x="250151" y="1233618"/>
                    <a:pt x="2" y="629703"/>
                    <a:pt x="3" y="-4"/>
                  </a:cubicBezTo>
                  <a:cubicBezTo>
                    <a:pt x="791439" y="-3"/>
                    <a:pt x="1582875" y="-1"/>
                    <a:pt x="2374311" y="0"/>
                  </a:cubicBezTo>
                  <a:lnTo>
                    <a:pt x="2374311" y="237431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0114" tIns="234696" rIns="234696" bIns="930118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dirty="0">
                <a:solidFill>
                  <a:prstClr val="white"/>
                </a:solidFill>
              </a:endParaRPr>
            </a:p>
          </p:txBody>
        </p:sp>
        <p:sp>
          <p:nvSpPr>
            <p:cNvPr id="25" name="Круговая стрелка 24"/>
            <p:cNvSpPr/>
            <p:nvPr/>
          </p:nvSpPr>
          <p:spPr>
            <a:xfrm>
              <a:off x="4072360" y="3605878"/>
              <a:ext cx="819767" cy="712841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Круговая стрелка 25"/>
            <p:cNvSpPr/>
            <p:nvPr/>
          </p:nvSpPr>
          <p:spPr>
            <a:xfrm rot="10800000">
              <a:off x="4072360" y="3880048"/>
              <a:ext cx="819767" cy="712841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Прямоугольник 13"/>
          <p:cNvSpPr/>
          <p:nvPr/>
        </p:nvSpPr>
        <p:spPr>
          <a:xfrm>
            <a:off x="2771800" y="2780928"/>
            <a:ext cx="3528392" cy="259228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Психологические тренинги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педагогов по командообразованию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Диалог с педагогами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профилактике  профессионального выгорания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59632" y="6111324"/>
            <a:ext cx="7496963" cy="746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«Где нет общности интересов, там не может быть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единства целей</a:t>
            </a:r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 говоря уже о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единстве</a:t>
            </a:r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действий» (Фридрих Энгельс)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1296144" cy="9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212976"/>
            <a:ext cx="1288159" cy="9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3275856" y="1844824"/>
            <a:ext cx="1107642" cy="9087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 как мотиватор к совершенствованию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44008" y="1844824"/>
            <a:ext cx="1105423" cy="9087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 как механизм развития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23928" y="5373216"/>
            <a:ext cx="1188501" cy="7200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 как ориентир  к обучению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86700" cy="4320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скрининг и диагностика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3888432" cy="18722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психологической атмосферы в коллективе (по методике А.Ф.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Фидпер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Анкета для оценки синдрома эмоционального выгорания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Самооценка по степени результативности педагогической деятельности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3789040"/>
          <a:ext cx="4608512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87824" y="6237312"/>
            <a:ext cx="1944216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основном моя работа соответствует ФГОС и смогу спроектировать свое дальнейшее педагогическое развитие, 40%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093296"/>
            <a:ext cx="20162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работа в полной мере соответствует требованиям  ФГОС и направлена на устойчивую результативность профессиональной деятельности, 44%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725144"/>
            <a:ext cx="22322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 трудно сказать, что моя работа эффективна и соответствует ФГОС, 8%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2267744" y="4797152"/>
            <a:ext cx="0" cy="216024"/>
          </a:xfrm>
          <a:prstGeom prst="line">
            <a:avLst/>
          </a:prstGeom>
          <a:ln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9239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55576" y="3140968"/>
            <a:ext cx="24482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составляет – 92%</a:t>
            </a:r>
            <a:endParaRPr lang="ru-RU" sz="16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211960" y="764704"/>
            <a:ext cx="475252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среднего профиля оценивания показателей психологической атмосферы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/>
            </a:r>
            <a:br>
              <a:rPr lang="ru-RU" sz="1400" dirty="0" smtClean="0">
                <a:solidFill>
                  <a:prstClr val="black"/>
                </a:solidFill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572000" y="1052736"/>
          <a:ext cx="4392488" cy="3001161"/>
        </p:xfrm>
        <a:graphic>
          <a:graphicData uri="http://schemas.openxmlformats.org/drawingml/2006/table">
            <a:tbl>
              <a:tblPr/>
              <a:tblGrid>
                <a:gridCol w="1660562"/>
                <a:gridCol w="931726"/>
                <a:gridCol w="1800200"/>
              </a:tblGrid>
              <a:tr h="597051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 психологической атмосферы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средние значения</a:t>
                      </a:r>
                      <a:r>
                        <a:rPr lang="ru-RU" sz="1000" b="1" baseline="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12345678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 психологической атмосферы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0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дружелюбие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враждебность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0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несогласие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0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неудовлетворенность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0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продуктивность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непродуктивность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0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теплота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холодность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68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сотрудничество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сотрудничества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0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взаимная поддержка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недоброжелательность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0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увлеченность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равнодушие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0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занимательность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скука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0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успешность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0"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Средн.профиль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4589909" y="4221088"/>
          <a:ext cx="4554091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46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leonardo.osnova.io/f1cab1db-035d-5c52-a31c-d85697818125/-/preview/500/-/format/webp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652" name="AutoShape 4" descr="https://leonardo.osnova.io/f1cab1db-035d-5c52-a31c-d85697818125/-/preview/500/-/format/webp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654" name="AutoShape 6" descr="https://leonardo.osnova.io/f1cab1db-035d-5c52-a31c-d85697818125/-/preview/500/-/format/webp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-131812"/>
            <a:ext cx="6048672" cy="896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Переход в эффективный режим работы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8233" y="687276"/>
            <a:ext cx="48642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педагогами опыта позитивного и эффективного взаимодействия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заинтересованности и значимости в эффективности качества работы и педагогического труда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знаниями и умениями в области понимания внутренних и внешних мотивов, потребностей педагогов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навыков самоорганизации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вербализация и осознание педагогами проблемы профессионального  выгорания;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навыками снятия психоэмоционального и нервного напряжения.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2051720" cy="6237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691992"/>
            <a:ext cx="2051720" cy="8756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руководителя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ОБЪЕДИНЯТЬ 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717032"/>
            <a:ext cx="205172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Конструктивность критики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" y="5734077"/>
            <a:ext cx="2051720" cy="11239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 разные, имеем свою индивидуальность, этим интересны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46889" y="620279"/>
            <a:ext cx="2250440" cy="6247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26366" y="1987335"/>
            <a:ext cx="2270963" cy="689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действий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67410" y="5922122"/>
            <a:ext cx="2219120" cy="946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 своим временем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46887" y="3921988"/>
            <a:ext cx="2250442" cy="703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Оптимизм и взаимное доверие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4293096"/>
            <a:ext cx="2664295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Слаженность в работе, позитивное настроение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66" y="2676397"/>
            <a:ext cx="2260163" cy="13723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63" y="620279"/>
            <a:ext cx="2082051" cy="10509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83" y="5419804"/>
            <a:ext cx="1947559" cy="14167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97" y="4285054"/>
            <a:ext cx="2274785" cy="14261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42" y="4609555"/>
            <a:ext cx="2274887" cy="1518608"/>
          </a:xfrm>
          <a:prstGeom prst="rect">
            <a:avLst/>
          </a:prstGeom>
        </p:spPr>
      </p:pic>
      <p:pic>
        <p:nvPicPr>
          <p:cNvPr id="27648" name="Рисунок 276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52516" y="620279"/>
            <a:ext cx="2391158" cy="1346578"/>
          </a:xfrm>
          <a:prstGeom prst="rect">
            <a:avLst/>
          </a:prstGeom>
        </p:spPr>
      </p:pic>
      <p:pic>
        <p:nvPicPr>
          <p:cNvPr id="27649" name="Рисунок 276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97" y="5229200"/>
            <a:ext cx="2652049" cy="1840111"/>
          </a:xfrm>
          <a:prstGeom prst="rect">
            <a:avLst/>
          </a:prstGeom>
        </p:spPr>
      </p:pic>
      <p:pic>
        <p:nvPicPr>
          <p:cNvPr id="6146" name="Picture 2" descr="C:\Users\Директор\Pictures\2022-2023\конкурс фото\20221005_10405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74" y="2310783"/>
            <a:ext cx="2062395" cy="15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6438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будущее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личного потенциала школьников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336" y="2177242"/>
            <a:ext cx="1841269" cy="1205345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40" y="1824409"/>
            <a:ext cx="1165860" cy="1640840"/>
          </a:xfrm>
          <a:prstGeom prst="rect">
            <a:avLst/>
          </a:prstGeom>
          <a:noFill/>
        </p:spPr>
      </p:pic>
      <p:pic>
        <p:nvPicPr>
          <p:cNvPr id="3074" name="Picture 2" descr="C:\Users\Директор\Desktop\001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6" y="3382587"/>
            <a:ext cx="8948664" cy="29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287368" y="2227525"/>
            <a:ext cx="8517713" cy="143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defTabSz="684428">
              <a:defRPr/>
            </a:pPr>
            <a:r>
              <a:rPr lang="ru-RU" sz="3293" b="1" dirty="0">
                <a:solidFill>
                  <a:prstClr val="white"/>
                </a:solidFill>
                <a:latin typeface="Fedra Sans Pro Book"/>
              </a:rPr>
              <a:t> </a:t>
            </a:r>
            <a:r>
              <a:rPr lang="ru-RU" sz="2700" b="1" dirty="0">
                <a:solidFill>
                  <a:prstClr val="white"/>
                </a:solidFill>
                <a:latin typeface="Fedra Sans Pro Book"/>
              </a:rPr>
              <a:t>ПРОЕКТ</a:t>
            </a:r>
          </a:p>
          <a:p>
            <a:pPr algn="ctr" defTabSz="684428">
              <a:defRPr/>
            </a:pPr>
            <a:r>
              <a:rPr lang="ru-RU" sz="3000" b="1" dirty="0">
                <a:solidFill>
                  <a:prstClr val="white"/>
                </a:solidFill>
                <a:latin typeface="Fedra Sans Pro Book"/>
              </a:rPr>
              <a:t>создания личностно-развивающей образовательной среды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4785" y="4939393"/>
            <a:ext cx="6539708" cy="1176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428">
              <a:defRPr/>
            </a:pPr>
            <a:r>
              <a:rPr lang="ru-RU" sz="1050" b="1" u="sng" dirty="0">
                <a:solidFill>
                  <a:prstClr val="white"/>
                </a:solidFill>
                <a:latin typeface="Fedra Sans Pro Book"/>
              </a:rPr>
              <a:t>Разработчики проекта</a:t>
            </a:r>
            <a:r>
              <a:rPr lang="ru-RU" sz="1050" b="1" dirty="0">
                <a:solidFill>
                  <a:prstClr val="white"/>
                </a:solidFill>
                <a:latin typeface="Fedra Sans Pro Book"/>
              </a:rPr>
              <a:t>:</a:t>
            </a:r>
          </a:p>
          <a:p>
            <a:pPr defTabSz="684428">
              <a:defRPr/>
            </a:pPr>
            <a:r>
              <a:rPr lang="ru-RU" sz="1050" b="1" dirty="0">
                <a:solidFill>
                  <a:prstClr val="white"/>
                </a:solidFill>
                <a:latin typeface="Fedra Sans Pro Book"/>
              </a:rPr>
              <a:t>Реблян И.Е. директор</a:t>
            </a:r>
          </a:p>
          <a:p>
            <a:pPr defTabSz="684428">
              <a:defRPr/>
            </a:pPr>
            <a:r>
              <a:rPr lang="ru-RU" sz="1050" b="1" dirty="0">
                <a:solidFill>
                  <a:prstClr val="white"/>
                </a:solidFill>
                <a:latin typeface="Fedra Sans Pro Book"/>
              </a:rPr>
              <a:t>Сулейманова Г.Г. заместитель директора по УВР</a:t>
            </a:r>
          </a:p>
          <a:p>
            <a:pPr defTabSz="684428">
              <a:defRPr/>
            </a:pPr>
            <a:r>
              <a:rPr lang="ru-RU" sz="1050" b="1" dirty="0">
                <a:solidFill>
                  <a:prstClr val="white"/>
                </a:solidFill>
                <a:latin typeface="Fedra Sans Pro Book"/>
              </a:rPr>
              <a:t>Инкина М.Г. заместитель директора по ВР</a:t>
            </a:r>
          </a:p>
          <a:p>
            <a:pPr defTabSz="684428">
              <a:defRPr/>
            </a:pPr>
            <a:r>
              <a:rPr lang="ru-RU" sz="1050" b="1" dirty="0">
                <a:solidFill>
                  <a:prstClr val="white"/>
                </a:solidFill>
                <a:latin typeface="Fedra Sans Pro Book"/>
              </a:rPr>
              <a:t>Золотарева В.А. педагог-психолог</a:t>
            </a:r>
          </a:p>
          <a:p>
            <a:pPr defTabSz="684428">
              <a:defRPr/>
            </a:pPr>
            <a:endParaRPr lang="ru-RU" sz="1796" b="1" dirty="0">
              <a:solidFill>
                <a:prstClr val="white"/>
              </a:solidFill>
              <a:latin typeface="Fedra Sans Pro Book"/>
            </a:endParaRPr>
          </a:p>
        </p:txBody>
      </p:sp>
      <p:sp>
        <p:nvSpPr>
          <p:cNvPr id="6" name="Shape 203"/>
          <p:cNvSpPr>
            <a:spLocks noChangeArrowheads="1"/>
          </p:cNvSpPr>
          <p:nvPr/>
        </p:nvSpPr>
        <p:spPr bwMode="auto">
          <a:xfrm>
            <a:off x="501327" y="1904990"/>
            <a:ext cx="8225722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defTabSz="684428">
              <a:defRPr/>
            </a:pPr>
            <a:r>
              <a:rPr lang="ru-RU" sz="2096" b="1" dirty="0">
                <a:solidFill>
                  <a:prstClr val="white"/>
                </a:solidFill>
                <a:latin typeface="Fedra Sans Pro Book"/>
              </a:rPr>
              <a:t>ГБОУ ООШ с. Малый Толкай </a:t>
            </a:r>
            <a:r>
              <a:rPr lang="ru-RU" sz="2096" b="1" dirty="0" err="1">
                <a:solidFill>
                  <a:prstClr val="white"/>
                </a:solidFill>
                <a:latin typeface="Fedra Sans Pro Book"/>
              </a:rPr>
              <a:t>м.р</a:t>
            </a:r>
            <a:r>
              <a:rPr lang="ru-RU" sz="2096" b="1" dirty="0">
                <a:solidFill>
                  <a:prstClr val="white"/>
                </a:solidFill>
                <a:latin typeface="Fedra Sans Pro Book"/>
              </a:rPr>
              <a:t>. Похвистневский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32" y="3678488"/>
            <a:ext cx="1877892" cy="125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06" y="3678488"/>
            <a:ext cx="1465360" cy="150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6" y="3678489"/>
            <a:ext cx="1606153" cy="126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66" y="3635756"/>
            <a:ext cx="1552132" cy="157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7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ООШ с. Малый Толкай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Похвистневский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Малокомплектная сельская школа:</a:t>
            </a:r>
          </a:p>
          <a:p>
            <a:pPr marL="0" indent="0">
              <a:buNone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(количество обучающихся – 61 чел.)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школьных традиций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Всероссийском образовательном проекте «Вклад в будущее» (вторая волна)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этнокультурного компонента в образование (вариативный модуль Рабочей программы воспитания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Этновзгляд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ученического самоуправления (Совет старшеклассников)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дополнительным образованием – 100%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детских общественных  организаций: РДДМ, Орлята России.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0" y="3127453"/>
            <a:ext cx="2304554" cy="1536370"/>
          </a:xfrm>
          <a:prstGeom prst="rect">
            <a:avLst/>
          </a:prstGeom>
        </p:spPr>
      </p:pic>
      <p:pic>
        <p:nvPicPr>
          <p:cNvPr id="3074" name="Picture 2" descr="C:\Users\Директор\Pictures\фото 2015-2016\9.05.2016\DSC04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06708"/>
            <a:ext cx="3023740" cy="161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иректор\Pictures\DSC06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54" y="4797152"/>
            <a:ext cx="2951732" cy="196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6451"/>
            <a:ext cx="1584176" cy="17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3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224790" algn="just">
              <a:spcAft>
                <a:spcPts val="0"/>
              </a:spcAft>
              <a:tabLst>
                <a:tab pos="1397635" algn="l"/>
              </a:tabLst>
            </a:pP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Новые</a:t>
            </a:r>
            <a:r>
              <a:rPr lang="ru-RU" sz="2400" b="1" spc="5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возможности,</a:t>
            </a:r>
            <a:r>
              <a:rPr lang="ru-RU" sz="2400" b="1" spc="5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создаваемые</a:t>
            </a:r>
            <a:r>
              <a:rPr lang="ru-RU" sz="2400" b="1" spc="5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ЛРОС</a:t>
            </a:r>
            <a:r>
              <a:rPr lang="ru-RU" sz="2400" b="1" spc="5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spc="5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spc="5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b="1" spc="5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ГБОУ ООШ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с. Малый </a:t>
            </a:r>
            <a:r>
              <a:rPr lang="ru-RU" sz="24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Толкай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400" b="1" spc="-10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детей</a:t>
            </a:r>
            <a:r>
              <a:rPr lang="ru-RU" sz="2400" b="1" spc="-10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b="1" spc="-5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взрослых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300" b="1" u="sng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300" b="1" u="sng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b="1" u="sng" dirty="0">
                <a:latin typeface="Times New Roman"/>
                <a:ea typeface="Times New Roman"/>
                <a:cs typeface="Times New Roman"/>
              </a:rPr>
              <a:t>обучающихся</a:t>
            </a:r>
            <a:r>
              <a:rPr lang="ru-RU" sz="2300" b="1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2300" b="1" dirty="0">
              <a:ea typeface="Calibri"/>
              <a:cs typeface="Times New Roman"/>
            </a:endParaRPr>
          </a:p>
          <a:p>
            <a:pPr marL="0" marR="22225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242695" algn="l"/>
              </a:tabLst>
            </a:pP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- возможность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активно участвовать в управлении школой в создании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ЛРОС</a:t>
            </a:r>
            <a:r>
              <a:rPr lang="ru-RU" sz="23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на основе проектной деятельности</a:t>
            </a: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22225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242695" algn="l"/>
              </a:tabLst>
            </a:pPr>
            <a:r>
              <a:rPr lang="ru-RU" sz="2300" dirty="0" smtClean="0">
                <a:latin typeface="Times New Roman"/>
                <a:ea typeface="Calibri"/>
                <a:cs typeface="Times New Roman"/>
              </a:rPr>
              <a:t>-  повышение учебной мотивации.</a:t>
            </a:r>
            <a:endParaRPr lang="ru-RU" sz="23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300" b="1" u="sng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300" b="1" u="sng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b="1" u="sng" dirty="0">
                <a:latin typeface="Times New Roman"/>
                <a:ea typeface="Times New Roman"/>
                <a:cs typeface="Times New Roman"/>
              </a:rPr>
              <a:t>родителей</a:t>
            </a:r>
            <a:r>
              <a:rPr lang="ru-RU" sz="2300" b="1" u="sng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b="1" u="sng" dirty="0">
                <a:latin typeface="Times New Roman"/>
                <a:ea typeface="Times New Roman"/>
                <a:cs typeface="Times New Roman"/>
              </a:rPr>
              <a:t>(законных</a:t>
            </a:r>
            <a:r>
              <a:rPr lang="ru-RU" sz="2300" b="1" u="sng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b="1" u="sng" dirty="0">
                <a:latin typeface="Times New Roman"/>
                <a:ea typeface="Times New Roman"/>
                <a:cs typeface="Times New Roman"/>
              </a:rPr>
              <a:t>представителей):</a:t>
            </a:r>
            <a:endParaRPr lang="ru-RU" sz="2300" b="1" dirty="0">
              <a:ea typeface="Calibri"/>
              <a:cs typeface="Times New Roman"/>
            </a:endParaRPr>
          </a:p>
          <a:p>
            <a:pPr marL="0" marR="220345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213485" algn="l"/>
              </a:tabLst>
            </a:pPr>
            <a:r>
              <a:rPr lang="ru-RU" sz="2300" dirty="0">
                <a:latin typeface="Times New Roman"/>
                <a:ea typeface="Times New Roman"/>
                <a:cs typeface="Times New Roman"/>
              </a:rPr>
              <a:t>- более</a:t>
            </a:r>
            <a:r>
              <a:rPr lang="ru-RU" sz="2300" spc="8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активно</a:t>
            </a:r>
            <a:r>
              <a:rPr lang="ru-RU" sz="2300" spc="9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участвовать</a:t>
            </a:r>
            <a:r>
              <a:rPr lang="ru-RU" sz="2300" spc="7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300" spc="8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делах</a:t>
            </a:r>
            <a:r>
              <a:rPr lang="ru-RU" sz="2300" spc="8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300" spc="7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управлении</a:t>
            </a:r>
            <a:r>
              <a:rPr lang="ru-RU" sz="2300" spc="8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школой,</a:t>
            </a:r>
            <a:r>
              <a:rPr lang="ru-RU" sz="2300" spc="8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300" spc="7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частности,</a:t>
            </a:r>
            <a:r>
              <a:rPr lang="ru-RU" sz="2300" spc="-3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в создании безопасной, комфортной ЛРОС школы не только для детей, но и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других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участников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образовательных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отношений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обстановке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сотрудничества,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сотворчества,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социального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партнерства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всех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субъектов</a:t>
            </a:r>
            <a:r>
              <a:rPr lang="ru-RU" sz="2300" spc="-3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образования.</a:t>
            </a:r>
            <a:endParaRPr lang="ru-RU" sz="23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300" b="1" u="sng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300" b="1" u="sng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b="1" u="sng" dirty="0">
                <a:latin typeface="Times New Roman"/>
                <a:ea typeface="Times New Roman"/>
                <a:cs typeface="Times New Roman"/>
              </a:rPr>
              <a:t>педагогических</a:t>
            </a:r>
            <a:r>
              <a:rPr lang="ru-RU" sz="2300" b="1" u="sng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b="1" u="sng" dirty="0">
                <a:latin typeface="Times New Roman"/>
                <a:ea typeface="Times New Roman"/>
                <a:cs typeface="Times New Roman"/>
              </a:rPr>
              <a:t>работников:</a:t>
            </a:r>
            <a:endParaRPr lang="ru-RU" sz="23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201420" algn="l"/>
              </a:tabLst>
            </a:pPr>
            <a:r>
              <a:rPr lang="ru-RU" sz="2300" dirty="0">
                <a:latin typeface="Times New Roman"/>
                <a:ea typeface="Times New Roman"/>
                <a:cs typeface="Times New Roman"/>
              </a:rPr>
              <a:t>- повышение</a:t>
            </a:r>
            <a:r>
              <a:rPr lang="ru-RU" sz="2300" spc="-4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lang="ru-RU" sz="2300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уровня;</a:t>
            </a:r>
            <a:endParaRPr lang="ru-RU" sz="2300" dirty="0">
              <a:ea typeface="Calibri"/>
              <a:cs typeface="Times New Roman"/>
            </a:endParaRPr>
          </a:p>
          <a:p>
            <a:pPr marL="0" marR="224155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265555" algn="l"/>
              </a:tabLst>
            </a:pPr>
            <a:r>
              <a:rPr lang="ru-RU" sz="2300" dirty="0">
                <a:latin typeface="Times New Roman"/>
                <a:ea typeface="Times New Roman"/>
                <a:cs typeface="Times New Roman"/>
              </a:rPr>
              <a:t>- развитие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педагогических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компетенций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корпоративной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культуры,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300" dirty="0">
              <a:ea typeface="Calibri"/>
              <a:cs typeface="Times New Roman"/>
            </a:endParaRPr>
          </a:p>
          <a:p>
            <a:pPr marL="0" marR="224155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265555" algn="l"/>
              </a:tabLst>
            </a:pP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- личностный</a:t>
            </a:r>
            <a:r>
              <a:rPr lang="ru-RU" sz="2300" spc="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рост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основе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реализации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плана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индивидуального</a:t>
            </a:r>
            <a:r>
              <a:rPr lang="ru-RU" sz="23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развития,</a:t>
            </a:r>
            <a:r>
              <a:rPr lang="ru-RU" sz="2300" spc="-3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возможностей</a:t>
            </a:r>
            <a:r>
              <a:rPr lang="ru-RU" sz="23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  <a:cs typeface="Times New Roman"/>
              </a:rPr>
              <a:t>творческой самореализации</a:t>
            </a: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R="224155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1265555" algn="l"/>
              </a:tabLs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R="224155" algn="just">
              <a:lnSpc>
                <a:spcPct val="150000"/>
              </a:lnSpc>
              <a:buFontTx/>
              <a:buChar char="-"/>
              <a:tabLst>
                <a:tab pos="1265555" algn="l"/>
              </a:tabLs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создания ЛРОС в ГБОУ ООШ с. Малый Толкай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u="sng" dirty="0">
                <a:hlinkClick r:id="rId2"/>
              </a:rPr>
              <a:t>https://clck.ru/XzWF4</a:t>
            </a:r>
            <a:endParaRPr lang="ru-RU" sz="2200" dirty="0"/>
          </a:p>
          <a:p>
            <a:pPr marR="224155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1265555" algn="l"/>
              </a:tabLst>
            </a:pPr>
            <a:endParaRPr lang="ru-RU" sz="1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897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I Межрегиональная образовательная выставка по развитию личностного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потенциала (ноябрь 2022 г.)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3421041" cy="4727810"/>
          </a:xfrm>
        </p:spPr>
      </p:pic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938801"/>
              </p:ext>
            </p:extLst>
          </p:nvPr>
        </p:nvGraphicFramePr>
        <p:xfrm>
          <a:off x="6114505" y="1666522"/>
          <a:ext cx="2959641" cy="418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4505" y="1666522"/>
                        <a:ext cx="2959641" cy="418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0" descr="C:\Users\Директор\Desktop\IMG-b46a1f524e2266f53a8e983dbf2b5f96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29976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Директор\Desktop\IMG-9f96daa9d1c83844e9d877e8f931d10c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71" y="3717032"/>
            <a:ext cx="2877172" cy="21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Удачи, коллеги!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" y="1624160"/>
            <a:ext cx="4882794" cy="420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917897" y="1600204"/>
            <a:ext cx="376890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Вы никогда не сумеете решить возникшую проблему, если сохраните то же мышление и тот же подход, который привел вас к этой проблеме»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Альберт </a:t>
            </a:r>
            <a:r>
              <a:rPr lang="ru-RU" sz="40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Энштейн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11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образования НИУ ВШЭ. РИСКИ ШКОЛЬНОЙ НЕУСПЕШНОСТИ: ПРИЧИНЫ 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ПРОЯВЛЕНИЯ. Москва 2021 г.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://iro86.ru/images/Documents/materialy/Riski_shkolnoi_neuspeshnosti__prichiny_i_proiavleniia._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Prezentatsiia_1.pdf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ФИОКО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clck.ru/335pvn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ФИОКО. Методика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адресной методической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общеобразовательным организациям, имеющим низкие образовательные результаты обучающихся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fioco.ru/Media/Default/Documents/500/Metodica_500.pdf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ФИОКО. Методика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общеобразовательных организаций, имеющих низкие образовательные результаты обучающихся, на основе комплексного анализа данных об образовательных организациях, в том числе данных о качестве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clck.ru/ZebTh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– эффективный директор: как разработать и реализовать программу улучшения образовательных результатов учащихся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школы: учебно-методическое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/ [сост. Н.В.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Бысик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др.]. М.: Университетская книга,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publications.hse.ru/books/230373546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ФИОКО.Научно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-методические материалы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clck.ru/SkHba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иректор\Desktop\maxresdefault-9-350x19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34472" cy="13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1" algn="ctr">
              <a:lnSpc>
                <a:spcPct val="115000"/>
              </a:lnSpc>
              <a:spcBef>
                <a:spcPts val="615"/>
              </a:spcBef>
              <a:spcAft>
                <a:spcPts val="0"/>
              </a:spcAft>
              <a:buClr>
                <a:srgbClr val="2E5395"/>
              </a:buClr>
              <a:buSzPts val="1600"/>
              <a:tabLst>
                <a:tab pos="521970" algn="l"/>
              </a:tabLst>
            </a:pPr>
            <a:r>
              <a:rPr lang="ru-RU" sz="3200" b="1" spc="-15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 Light"/>
                <a:cs typeface="Calibri Light"/>
              </a:rPr>
              <a:t>       Инициация изменений. </a:t>
            </a:r>
            <a:r>
              <a:rPr lang="ru-RU" sz="3200" b="1" spc="-1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 Light"/>
                <a:cs typeface="Calibri Light"/>
              </a:rPr>
              <a:t>Шаги к успеху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690864" cy="471830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и признание проблемы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невозможности сохранения текущего состояния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изменений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в школу, нацеленную на образовательный результат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73352"/>
            <a:ext cx="3538736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— это основополагающий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к успеху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Пабло Пикассо</a:t>
            </a:r>
          </a:p>
          <a:p>
            <a:pPr marL="0" indent="0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i="1" dirty="0" smtClean="0">
              <a:solidFill>
                <a:schemeClr val="accent4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9" name="Picture 3" descr="C:\Users\Директор\Desktop\d24f89292b4842b15ee115f3c0ed57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16" y="3789040"/>
            <a:ext cx="3605740" cy="27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ООШ с. Малый Толкай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Похвистневский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762872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0162" y="1991013"/>
            <a:ext cx="3096344" cy="179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3203848" cy="205102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68511"/>
              </p:ext>
            </p:extLst>
          </p:nvPr>
        </p:nvGraphicFramePr>
        <p:xfrm>
          <a:off x="611561" y="1869916"/>
          <a:ext cx="4824535" cy="3880804"/>
        </p:xfrm>
        <a:graphic>
          <a:graphicData uri="http://schemas.openxmlformats.org/drawingml/2006/table">
            <a:tbl>
              <a:tblPr firstRow="1" firstCol="1" bandRow="1"/>
              <a:tblGrid>
                <a:gridCol w="3770678"/>
                <a:gridCol w="1053857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педагогов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педагогов со стажем работы менее 5 дет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(90%)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педагогов со стажем работы более 25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(80%)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педагогов в возрасте до 30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(20%)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 педагогов пенсионного возраста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(30%)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педагогов, ведущих 3 и более предметов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(80%)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педагогов, имеющих первую и высшую категорию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(90%)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педагогов с высшим профессиональным образованием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(90%)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педагогов со средним профессиональным образованием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(10%)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педагогов – выпускников ГБОУ ООШ с. Малый Толкай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(40%)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8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Самодиагностика – начало всех изменений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99922"/>
            <a:ext cx="4038600" cy="366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/>
                <a:ea typeface="Times New Roman"/>
              </a:rPr>
              <a:t>Результаты: 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внешних</a:t>
            </a:r>
            <a:r>
              <a:rPr lang="ru-RU" spc="5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мониторингов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оценочных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процедур</a:t>
            </a:r>
            <a:endParaRPr lang="ru-RU" spc="5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окружных</a:t>
            </a:r>
            <a:r>
              <a:rPr lang="ru-RU" dirty="0">
                <a:latin typeface="Times New Roman"/>
                <a:ea typeface="Times New Roman"/>
              </a:rPr>
              <a:t>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региональных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диагностик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школьных</a:t>
            </a:r>
            <a:r>
              <a:rPr lang="ru-RU" spc="5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контрольных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работ</a:t>
            </a:r>
          </a:p>
          <a:p>
            <a:r>
              <a:rPr lang="ru-RU" dirty="0" smtClean="0">
                <a:latin typeface="Times New Roman"/>
              </a:rPr>
              <a:t>ОГЭ и ГВЭ</a:t>
            </a:r>
          </a:p>
          <a:p>
            <a:pPr marL="0" indent="0">
              <a:buNone/>
            </a:pPr>
            <a:r>
              <a:rPr lang="ru-RU" b="1" u="sng" dirty="0" smtClean="0">
                <a:latin typeface="Times New Roman"/>
              </a:rPr>
              <a:t>Профессиональная компетентность педагогов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8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самооценка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F:\доклад\мате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53665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иректор\Desktop\Снимок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1" y="4149080"/>
            <a:ext cx="8719326" cy="21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700534"/>
              </p:ext>
            </p:extLst>
          </p:nvPr>
        </p:nvGraphicFramePr>
        <p:xfrm>
          <a:off x="395536" y="1524001"/>
          <a:ext cx="8424936" cy="4565651"/>
        </p:xfrm>
        <a:graphic>
          <a:graphicData uri="http://schemas.openxmlformats.org/drawingml/2006/table">
            <a:tbl>
              <a:tblPr firstRow="1" firstCol="1" bandRow="1"/>
              <a:tblGrid>
                <a:gridCol w="4392488"/>
                <a:gridCol w="1440160"/>
                <a:gridCol w="1368152"/>
                <a:gridCol w="1224136"/>
              </a:tblGrid>
              <a:tr h="294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Критерии  анализа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обучающихся, получивших аттестаты об основном общем образовании с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отличием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4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Средний балл ОГЭ по  5-ти балльной шкале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Русский язык -3,1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Математика – 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Русский язык -3,3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Математика – 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Русский язык -3, 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Математика – 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4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Соответствие годовых отметок и экзаменационных отметок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обучающихся, НЕ получивших аттестаты об основном общем образовании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0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обучающихся, которые по четырем предметам ОГЭ в сумме набрали 16-19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5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обучающихся, которые по четырем предметам ОГЭ в сумме набрали 20 баллов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5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профессиональных дефицитов </a:t>
            </a:r>
            <a:r>
              <a:rPr lang="ru-RU" sz="3100" b="1" dirty="0" smtClean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73352"/>
            <a:ext cx="4032448" cy="4718304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ru-RU" sz="1300" spc="-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  проведена  </a:t>
            </a:r>
            <a:r>
              <a:rPr lang="ru-RU" sz="1300" b="1" dirty="0" smtClean="0">
                <a:latin typeface="Times New Roman"/>
                <a:ea typeface="Times New Roman"/>
              </a:rPr>
              <a:t>ГБУ </a:t>
            </a:r>
            <a:r>
              <a:rPr lang="ru-RU" sz="1300" b="1" dirty="0">
                <a:latin typeface="Times New Roman"/>
                <a:ea typeface="Times New Roman"/>
              </a:rPr>
              <a:t>ДПО Самарской области «</a:t>
            </a:r>
            <a:r>
              <a:rPr lang="ru-RU" sz="1300" b="1" dirty="0" smtClean="0">
                <a:latin typeface="Times New Roman"/>
                <a:ea typeface="Times New Roman"/>
              </a:rPr>
              <a:t>Региональный центр </a:t>
            </a:r>
            <a:r>
              <a:rPr lang="ru-RU" sz="1300" b="1" dirty="0">
                <a:latin typeface="Times New Roman"/>
                <a:ea typeface="Times New Roman"/>
              </a:rPr>
              <a:t>развития трудовых ресурсов»</a:t>
            </a:r>
            <a:endParaRPr lang="ru-RU" sz="1300" b="1" spc="-100" dirty="0" smtClean="0">
              <a:solidFill>
                <a:srgbClr val="D2533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b="1" spc="-100" dirty="0" smtClean="0">
                <a:solidFill>
                  <a:srgbClr val="D253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Основу </a:t>
            </a:r>
            <a:r>
              <a:rPr lang="ru-RU" sz="1300" b="1" spc="-100" dirty="0">
                <a:solidFill>
                  <a:srgbClr val="D253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инструмента исследования составили</a:t>
            </a:r>
            <a:r>
              <a:rPr lang="ru-RU" sz="1300" b="1" spc="-100" dirty="0" smtClean="0">
                <a:solidFill>
                  <a:srgbClr val="D253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 педагога (педагогическая деятельность в дошкольном, начальном общем, основном общем, среднем общем образовании) (воспитатель, учитель) (утвержден приказом Министерства труда и социальной защиты Российской Федерации от «18» октября 2013 г. № 544н, изм. от5.08.2016 №422н);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профессионального стандарта «Педагог начального общего, основного общего, среднего общего образования» от 10 июня 2019 года;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 национального проекта «Образование» (утвержден президиумом Совета при Президенте Российской Федерации по стратегическому развитию и национальным проектам, протокол от 3 сентября 2018 г. №10);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Базовой модели компетенций цифровой экономики. А.Я. Данилюк, А.М. Кондаков, 2019;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300" dirty="0"/>
          </a:p>
        </p:txBody>
      </p:sp>
      <p:pic>
        <p:nvPicPr>
          <p:cNvPr id="5" name="Picture 2" descr="C:\Users\Директор\Desktop\158167293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78" y="40466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68052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79354"/>
            <a:ext cx="2192533" cy="2418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52569"/>
            <a:ext cx="230215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профессиональные дефициты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524000"/>
            <a:ext cx="8579296" cy="514536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и реализовывать индивидуальные образовательные маршруты, индивидуальные программы развития и индивидуально-ориентированные образовательные программы с учетом личностных и возрастных особенностей обучающихся</a:t>
            </a:r>
          </a:p>
          <a:p>
            <a:pPr lvl="0">
              <a:lnSpc>
                <a:spcPct val="12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обучающихся функциональную грамотность</a:t>
            </a:r>
          </a:p>
          <a:p>
            <a:pPr lvl="0">
              <a:lnSpc>
                <a:spcPct val="12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адресную работу с детьми с ограниченными возможностями здоровья, в том числе с использованием дистанционных технологий</a:t>
            </a:r>
          </a:p>
          <a:p>
            <a:pPr lvl="0">
              <a:lnSpc>
                <a:spcPct val="12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добиваться высоких результатов в сложных и неопределенных условиях работы</a:t>
            </a:r>
          </a:p>
          <a:p>
            <a:pPr lvl="0">
              <a:lnSpc>
                <a:spcPct val="12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адресную работу с детьми с особыми образовательными потребностями (дети с синдромом дефицита внимания и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гиперактивностью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9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1733</TotalTime>
  <Words>1580</Words>
  <Application>Microsoft Office PowerPoint</Application>
  <PresentationFormat>Экран (4:3)</PresentationFormat>
  <Paragraphs>250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Ясность</vt:lpstr>
      <vt:lpstr>2_Тема Office</vt:lpstr>
      <vt:lpstr>Тема Office</vt:lpstr>
      <vt:lpstr>1_Тема Office</vt:lpstr>
      <vt:lpstr>3_Тема Office</vt:lpstr>
      <vt:lpstr>PDF</vt:lpstr>
      <vt:lpstr>ШНОР – не приговор ?! или  Условия  преодоления  рисков  низких образовательных результатов </vt:lpstr>
      <vt:lpstr>ГБОУ ООШ с. Малый Толкай  м.р. Похвистневский </vt:lpstr>
      <vt:lpstr>       Инициация изменений. Шаги к успеху</vt:lpstr>
      <vt:lpstr>Педагогический коллектив  ГБОУ ООШ с. Малый Толкай  м.р. Похвистневский </vt:lpstr>
      <vt:lpstr>Самодиагностика – начало всех изменений</vt:lpstr>
      <vt:lpstr>Объективная самооценка  </vt:lpstr>
      <vt:lpstr>Результаты ОГЭ</vt:lpstr>
      <vt:lpstr>  Диагностика профессиональных дефицитов педагогов  </vt:lpstr>
      <vt:lpstr>Типичные профессиональные дефициты</vt:lpstr>
      <vt:lpstr>Устранение рисков учебной неуспешности</vt:lpstr>
      <vt:lpstr>Индивидуальный план «Сдам ОГЭ» в рамках школьной программы  наставничества https://clck.ru/32XV78 </vt:lpstr>
      <vt:lpstr>Успешные управленческие практики</vt:lpstr>
      <vt:lpstr>Курсы повышения квалификации </vt:lpstr>
      <vt:lpstr>Психологическая составляющая проблемных аспектов</vt:lpstr>
      <vt:lpstr>Психологическое сопровождение: управление профессиональным развитием педагогов, ресурс  командообразования и саморазвития педагогов   </vt:lpstr>
      <vt:lpstr>Психологический скрининг и диагностика</vt:lpstr>
      <vt:lpstr>Презентация PowerPoint</vt:lpstr>
      <vt:lpstr>Вклад в будущее  Программа развития личного потенциала школьников </vt:lpstr>
      <vt:lpstr>Презентация PowerPoint</vt:lpstr>
      <vt:lpstr>Новые возможности, создаваемые ЛРОС  в ГБОУ ООШ с. Малый Толкай для детей и взрослых </vt:lpstr>
      <vt:lpstr>I Межрегиональная образовательная выставка по развитию личностного потенциала (ноябрь 2022 г.) </vt:lpstr>
      <vt:lpstr>Удачи, коллеги!</vt:lpstr>
      <vt:lpstr>Полезные ссылки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 преодоления  рисков  низких образовательных результатов </dc:title>
  <dc:creator>Директор</dc:creator>
  <cp:lastModifiedBy>Hewlett-Packard Company</cp:lastModifiedBy>
  <cp:revision>91</cp:revision>
  <cp:lastPrinted>2022-12-16T10:31:18Z</cp:lastPrinted>
  <dcterms:created xsi:type="dcterms:W3CDTF">2022-10-28T06:51:43Z</dcterms:created>
  <dcterms:modified xsi:type="dcterms:W3CDTF">2023-08-09T11:17:45Z</dcterms:modified>
</cp:coreProperties>
</file>