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21"/>
  </p:notesMasterIdLst>
  <p:sldIdLst>
    <p:sldId id="291" r:id="rId2"/>
    <p:sldId id="310" r:id="rId3"/>
    <p:sldId id="314" r:id="rId4"/>
    <p:sldId id="315" r:id="rId5"/>
    <p:sldId id="306" r:id="rId6"/>
    <p:sldId id="311" r:id="rId7"/>
    <p:sldId id="312" r:id="rId8"/>
    <p:sldId id="313" r:id="rId9"/>
    <p:sldId id="308" r:id="rId10"/>
    <p:sldId id="307" r:id="rId11"/>
    <p:sldId id="316" r:id="rId12"/>
    <p:sldId id="309" r:id="rId13"/>
    <p:sldId id="317" r:id="rId14"/>
    <p:sldId id="318" r:id="rId15"/>
    <p:sldId id="319" r:id="rId16"/>
    <p:sldId id="321" r:id="rId17"/>
    <p:sldId id="320" r:id="rId18"/>
    <p:sldId id="322" r:id="rId19"/>
    <p:sldId id="32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234E8D"/>
    <a:srgbClr val="266196"/>
    <a:srgbClr val="2A5B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2" autoAdjust="0"/>
    <p:restoredTop sz="94957" autoAdjust="0"/>
  </p:normalViewPr>
  <p:slideViewPr>
    <p:cSldViewPr snapToGrid="0">
      <p:cViewPr varScale="1">
        <p:scale>
          <a:sx n="83" d="100"/>
          <a:sy n="83" d="100"/>
        </p:scale>
        <p:origin x="-48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400"/>
              <a:t>Графическая модель соотношения типов образовательной среды</a:t>
            </a:r>
          </a:p>
        </c:rich>
      </c:tx>
      <c:layout/>
      <c:overlay val="0"/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'[ГБОУ ООШ с. Малый Толкай Шаблон - считалка.xlsx]Анализ школьной среды'!$A$38</c:f>
              <c:strCache>
                <c:ptCount val="1"/>
                <c:pt idx="0">
                  <c:v>Графическая модель соотношения типов образовательной среды</c:v>
                </c:pt>
              </c:strCache>
            </c:strRef>
          </c:tx>
          <c:spPr>
            <a:ln w="57150"/>
          </c:spPr>
          <c:marker>
            <c:symbol val="none"/>
          </c:marker>
          <c:dLbls>
            <c:delete val="1"/>
          </c:dLbls>
          <c:cat>
            <c:strRef>
              <c:f>'[ГБОУ ООШ с. Малый Толкай Шаблон - считалка.xlsx]Анализ школьной среды'!$A$41:$A$44</c:f>
              <c:strCache>
                <c:ptCount val="4"/>
                <c:pt idx="0">
                  <c:v>Активность</c:v>
                </c:pt>
                <c:pt idx="1">
                  <c:v>Зависимость</c:v>
                </c:pt>
                <c:pt idx="2">
                  <c:v>Пассивность</c:v>
                </c:pt>
                <c:pt idx="3">
                  <c:v>Свобода</c:v>
                </c:pt>
              </c:strCache>
            </c:strRef>
          </c:cat>
          <c:val>
            <c:numRef>
              <c:f>'[ГБОУ ООШ с. Малый Толкай Шаблон - считалка.xlsx]Анализ школьной среды'!$B$41:$B$44</c:f>
              <c:numCache>
                <c:formatCode>0</c:formatCode>
                <c:ptCount val="4"/>
                <c:pt idx="0">
                  <c:v>66.333333333333329</c:v>
                </c:pt>
                <c:pt idx="1">
                  <c:v>30</c:v>
                </c:pt>
                <c:pt idx="2">
                  <c:v>33.666666666666664</c:v>
                </c:pt>
                <c:pt idx="3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1AC-4BF4-B285-9A871E046A3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06592512"/>
        <c:axId val="106602496"/>
      </c:radarChart>
      <c:catAx>
        <c:axId val="106592512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crossAx val="106602496"/>
        <c:crosses val="autoZero"/>
        <c:auto val="1"/>
        <c:lblAlgn val="ctr"/>
        <c:lblOffset val="100"/>
        <c:noMultiLvlLbl val="0"/>
      </c:catAx>
      <c:valAx>
        <c:axId val="106602496"/>
        <c:scaling>
          <c:orientation val="minMax"/>
          <c:max val="100"/>
          <c:min val="0"/>
        </c:scaling>
        <c:delete val="0"/>
        <c:axPos val="l"/>
        <c:majorGridlines/>
        <c:minorGridlines/>
        <c:numFmt formatCode="0" sourceLinked="1"/>
        <c:majorTickMark val="none"/>
        <c:minorTickMark val="none"/>
        <c:tickLblPos val="nextTo"/>
        <c:crossAx val="10659251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'Анализ школьной среды'!$A$38</c:f>
              <c:strCache>
                <c:ptCount val="1"/>
                <c:pt idx="0">
                  <c:v>Графическая модель соотношения типов образовательной среды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'Анализ школьной среды'!$A$47:$A$50</c:f>
              <c:strCache>
                <c:ptCount val="4"/>
                <c:pt idx="0">
                  <c:v>Догматическая среда</c:v>
                </c:pt>
                <c:pt idx="1">
                  <c:v>Карьерная среда</c:v>
                </c:pt>
                <c:pt idx="2">
                  <c:v>Творческая среда</c:v>
                </c:pt>
                <c:pt idx="3">
                  <c:v>Безмятежная среда</c:v>
                </c:pt>
              </c:strCache>
            </c:strRef>
          </c:cat>
          <c:val>
            <c:numRef>
              <c:f>'Анализ школьной среды'!$B$47:$B$50</c:f>
              <c:numCache>
                <c:formatCode>0</c:formatCode>
                <c:ptCount val="4"/>
                <c:pt idx="0">
                  <c:v>10.1</c:v>
                </c:pt>
                <c:pt idx="1">
                  <c:v>19.899999999999999</c:v>
                </c:pt>
                <c:pt idx="2">
                  <c:v>46.43333333333333</c:v>
                </c:pt>
                <c:pt idx="3">
                  <c:v>23.566666666666666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BA-481D-A403-73C2FEE124D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.6325968322672606"/>
          <c:y val="0.33189191930718803"/>
          <c:w val="0.34647536863961065"/>
          <c:h val="0.66810808069281191"/>
        </c:manualLayout>
      </c:layout>
      <c:overlay val="0"/>
    </c:legend>
    <c:plotVisOnly val="1"/>
    <c:dispBlanksAs val="zero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0.6758</cdr:x>
      <cdr:y>0.23693</cdr:y>
    </cdr:from>
    <cdr:to>
      <cdr:x>0.91463</cdr:x>
      <cdr:y>0.344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24408" y="766696"/>
          <a:ext cx="1422235" cy="3464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/>
            <a:t>Карьерная среда</a:t>
          </a:r>
        </a:p>
      </cdr:txBody>
    </cdr:sp>
  </cdr:relSizeAnchor>
  <cdr:relSizeAnchor xmlns:cdr="http://schemas.openxmlformats.org/drawingml/2006/chartDrawing">
    <cdr:from>
      <cdr:x>0.10973</cdr:x>
      <cdr:y>0.26924</cdr:y>
    </cdr:from>
    <cdr:to>
      <cdr:x>0.32056</cdr:x>
      <cdr:y>0.32508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36613" y="1205707"/>
          <a:ext cx="1607345" cy="250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/>
            <a:t>Творческая среда</a:t>
          </a:r>
        </a:p>
      </cdr:txBody>
    </cdr:sp>
  </cdr:relSizeAnchor>
  <cdr:relSizeAnchor xmlns:cdr="http://schemas.openxmlformats.org/drawingml/2006/chartDrawing">
    <cdr:from>
      <cdr:x>0.15971</cdr:x>
      <cdr:y>0.76112</cdr:y>
    </cdr:from>
    <cdr:to>
      <cdr:x>0.37053</cdr:x>
      <cdr:y>0.81695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217613" y="3408362"/>
          <a:ext cx="1607345" cy="250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/>
            <a:t>Безмятежная среда</a:t>
          </a:r>
        </a:p>
      </cdr:txBody>
    </cdr:sp>
  </cdr:relSizeAnchor>
  <cdr:relSizeAnchor xmlns:cdr="http://schemas.openxmlformats.org/drawingml/2006/chartDrawing">
    <cdr:from>
      <cdr:x>0.6746</cdr:x>
      <cdr:y>0.76201</cdr:y>
    </cdr:from>
    <cdr:to>
      <cdr:x>0.96362</cdr:x>
      <cdr:y>0.84211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815080" y="3806190"/>
          <a:ext cx="1634490" cy="40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/>
            <a:t>Догматическая среда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72F2A-1733-4D37-8561-C256978913D3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AD975-0998-43CB-86F1-46C5B84AB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96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6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3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2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0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9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7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019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312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1" y="274641"/>
            <a:ext cx="2743201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87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>
  <p:cSld name="1_Титульный слайд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1475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8647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133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5" y="4406903"/>
            <a:ext cx="10363200" cy="1362075"/>
          </a:xfrm>
        </p:spPr>
        <p:txBody>
          <a:bodyPr anchor="t"/>
          <a:lstStyle>
            <a:lvl1pPr algn="l">
              <a:defRPr sz="532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661">
                <a:solidFill>
                  <a:schemeClr val="tx1">
                    <a:tint val="75000"/>
                  </a:schemeClr>
                </a:solidFill>
              </a:defRPr>
            </a:lvl1pPr>
            <a:lvl2pPr marL="608449" indent="0">
              <a:buNone/>
              <a:defRPr sz="2396">
                <a:solidFill>
                  <a:schemeClr val="tx1">
                    <a:tint val="75000"/>
                  </a:schemeClr>
                </a:solidFill>
              </a:defRPr>
            </a:lvl2pPr>
            <a:lvl3pPr marL="1216899" indent="0">
              <a:buNone/>
              <a:defRPr sz="2129">
                <a:solidFill>
                  <a:schemeClr val="tx1">
                    <a:tint val="75000"/>
                  </a:schemeClr>
                </a:solidFill>
              </a:defRPr>
            </a:lvl3pPr>
            <a:lvl4pPr marL="1825348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4pPr>
            <a:lvl5pPr marL="2433798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5pPr>
            <a:lvl6pPr marL="3042247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6pPr>
            <a:lvl7pPr marL="3650698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7pPr>
            <a:lvl8pPr marL="4259147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8pPr>
            <a:lvl9pPr marL="4867597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251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3727"/>
            </a:lvl1pPr>
            <a:lvl2pPr>
              <a:defRPr sz="3193"/>
            </a:lvl2pPr>
            <a:lvl3pPr>
              <a:defRPr sz="2661"/>
            </a:lvl3pPr>
            <a:lvl4pPr>
              <a:defRPr sz="2396"/>
            </a:lvl4pPr>
            <a:lvl5pPr>
              <a:defRPr sz="2396"/>
            </a:lvl5pPr>
            <a:lvl6pPr>
              <a:defRPr sz="2396"/>
            </a:lvl6pPr>
            <a:lvl7pPr>
              <a:defRPr sz="2396"/>
            </a:lvl7pPr>
            <a:lvl8pPr>
              <a:defRPr sz="2396"/>
            </a:lvl8pPr>
            <a:lvl9pPr>
              <a:defRPr sz="239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1" y="1600203"/>
            <a:ext cx="5384800" cy="4525963"/>
          </a:xfrm>
        </p:spPr>
        <p:txBody>
          <a:bodyPr/>
          <a:lstStyle>
            <a:lvl1pPr>
              <a:defRPr sz="3727"/>
            </a:lvl1pPr>
            <a:lvl2pPr>
              <a:defRPr sz="3193"/>
            </a:lvl2pPr>
            <a:lvl3pPr>
              <a:defRPr sz="2661"/>
            </a:lvl3pPr>
            <a:lvl4pPr>
              <a:defRPr sz="2396"/>
            </a:lvl4pPr>
            <a:lvl5pPr>
              <a:defRPr sz="2396"/>
            </a:lvl5pPr>
            <a:lvl6pPr>
              <a:defRPr sz="2396"/>
            </a:lvl6pPr>
            <a:lvl7pPr>
              <a:defRPr sz="2396"/>
            </a:lvl7pPr>
            <a:lvl8pPr>
              <a:defRPr sz="2396"/>
            </a:lvl8pPr>
            <a:lvl9pPr>
              <a:defRPr sz="239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472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3193" b="1"/>
            </a:lvl1pPr>
            <a:lvl2pPr marL="608449" indent="0">
              <a:buNone/>
              <a:defRPr sz="2661" b="1"/>
            </a:lvl2pPr>
            <a:lvl3pPr marL="1216899" indent="0">
              <a:buNone/>
              <a:defRPr sz="2396" b="1"/>
            </a:lvl3pPr>
            <a:lvl4pPr marL="1825348" indent="0">
              <a:buNone/>
              <a:defRPr sz="2129" b="1"/>
            </a:lvl4pPr>
            <a:lvl5pPr marL="2433798" indent="0">
              <a:buNone/>
              <a:defRPr sz="2129" b="1"/>
            </a:lvl5pPr>
            <a:lvl6pPr marL="3042247" indent="0">
              <a:buNone/>
              <a:defRPr sz="2129" b="1"/>
            </a:lvl6pPr>
            <a:lvl7pPr marL="3650698" indent="0">
              <a:buNone/>
              <a:defRPr sz="2129" b="1"/>
            </a:lvl7pPr>
            <a:lvl8pPr marL="4259147" indent="0">
              <a:buNone/>
              <a:defRPr sz="2129" b="1"/>
            </a:lvl8pPr>
            <a:lvl9pPr marL="4867597" indent="0">
              <a:buNone/>
              <a:defRPr sz="212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3193"/>
            </a:lvl1pPr>
            <a:lvl2pPr>
              <a:defRPr sz="2661"/>
            </a:lvl2pPr>
            <a:lvl3pPr>
              <a:defRPr sz="2396"/>
            </a:lvl3pPr>
            <a:lvl4pPr>
              <a:defRPr sz="2129"/>
            </a:lvl4pPr>
            <a:lvl5pPr>
              <a:defRPr sz="2129"/>
            </a:lvl5pPr>
            <a:lvl6pPr>
              <a:defRPr sz="2129"/>
            </a:lvl6pPr>
            <a:lvl7pPr>
              <a:defRPr sz="2129"/>
            </a:lvl7pPr>
            <a:lvl8pPr>
              <a:defRPr sz="2129"/>
            </a:lvl8pPr>
            <a:lvl9pPr>
              <a:defRPr sz="212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3193" b="1"/>
            </a:lvl1pPr>
            <a:lvl2pPr marL="608449" indent="0">
              <a:buNone/>
              <a:defRPr sz="2661" b="1"/>
            </a:lvl2pPr>
            <a:lvl3pPr marL="1216899" indent="0">
              <a:buNone/>
              <a:defRPr sz="2396" b="1"/>
            </a:lvl3pPr>
            <a:lvl4pPr marL="1825348" indent="0">
              <a:buNone/>
              <a:defRPr sz="2129" b="1"/>
            </a:lvl4pPr>
            <a:lvl5pPr marL="2433798" indent="0">
              <a:buNone/>
              <a:defRPr sz="2129" b="1"/>
            </a:lvl5pPr>
            <a:lvl6pPr marL="3042247" indent="0">
              <a:buNone/>
              <a:defRPr sz="2129" b="1"/>
            </a:lvl6pPr>
            <a:lvl7pPr marL="3650698" indent="0">
              <a:buNone/>
              <a:defRPr sz="2129" b="1"/>
            </a:lvl7pPr>
            <a:lvl8pPr marL="4259147" indent="0">
              <a:buNone/>
              <a:defRPr sz="2129" b="1"/>
            </a:lvl8pPr>
            <a:lvl9pPr marL="4867597" indent="0">
              <a:buNone/>
              <a:defRPr sz="212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3193"/>
            </a:lvl1pPr>
            <a:lvl2pPr>
              <a:defRPr sz="2661"/>
            </a:lvl2pPr>
            <a:lvl3pPr>
              <a:defRPr sz="2396"/>
            </a:lvl3pPr>
            <a:lvl4pPr>
              <a:defRPr sz="2129"/>
            </a:lvl4pPr>
            <a:lvl5pPr>
              <a:defRPr sz="2129"/>
            </a:lvl5pPr>
            <a:lvl6pPr>
              <a:defRPr sz="2129"/>
            </a:lvl6pPr>
            <a:lvl7pPr>
              <a:defRPr sz="2129"/>
            </a:lvl7pPr>
            <a:lvl8pPr>
              <a:defRPr sz="2129"/>
            </a:lvl8pPr>
            <a:lvl9pPr>
              <a:defRPr sz="212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749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895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145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66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8" cy="5853113"/>
          </a:xfrm>
        </p:spPr>
        <p:txBody>
          <a:bodyPr/>
          <a:lstStyle>
            <a:lvl1pPr>
              <a:defRPr sz="4259"/>
            </a:lvl1pPr>
            <a:lvl2pPr>
              <a:defRPr sz="3727"/>
            </a:lvl2pPr>
            <a:lvl3pPr>
              <a:defRPr sz="3193"/>
            </a:lvl3pPr>
            <a:lvl4pPr>
              <a:defRPr sz="2661"/>
            </a:lvl4pPr>
            <a:lvl5pPr>
              <a:defRPr sz="2661"/>
            </a:lvl5pPr>
            <a:lvl6pPr>
              <a:defRPr sz="2661"/>
            </a:lvl6pPr>
            <a:lvl7pPr>
              <a:defRPr sz="2661"/>
            </a:lvl7pPr>
            <a:lvl8pPr>
              <a:defRPr sz="2661"/>
            </a:lvl8pPr>
            <a:lvl9pPr>
              <a:defRPr sz="266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863"/>
            </a:lvl1pPr>
            <a:lvl2pPr marL="608449" indent="0">
              <a:buNone/>
              <a:defRPr sz="1597"/>
            </a:lvl2pPr>
            <a:lvl3pPr marL="1216899" indent="0">
              <a:buNone/>
              <a:defRPr sz="1331"/>
            </a:lvl3pPr>
            <a:lvl4pPr marL="1825348" indent="0">
              <a:buNone/>
              <a:defRPr sz="1197"/>
            </a:lvl4pPr>
            <a:lvl5pPr marL="2433798" indent="0">
              <a:buNone/>
              <a:defRPr sz="1197"/>
            </a:lvl5pPr>
            <a:lvl6pPr marL="3042247" indent="0">
              <a:buNone/>
              <a:defRPr sz="1197"/>
            </a:lvl6pPr>
            <a:lvl7pPr marL="3650698" indent="0">
              <a:buNone/>
              <a:defRPr sz="1197"/>
            </a:lvl7pPr>
            <a:lvl8pPr marL="4259147" indent="0">
              <a:buNone/>
              <a:defRPr sz="1197"/>
            </a:lvl8pPr>
            <a:lvl9pPr marL="4867597" indent="0">
              <a:buNone/>
              <a:defRPr sz="119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689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66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259"/>
            </a:lvl1pPr>
            <a:lvl2pPr marL="608449" indent="0">
              <a:buNone/>
              <a:defRPr sz="3727"/>
            </a:lvl2pPr>
            <a:lvl3pPr marL="1216899" indent="0">
              <a:buNone/>
              <a:defRPr sz="3193"/>
            </a:lvl3pPr>
            <a:lvl4pPr marL="1825348" indent="0">
              <a:buNone/>
              <a:defRPr sz="2661"/>
            </a:lvl4pPr>
            <a:lvl5pPr marL="2433798" indent="0">
              <a:buNone/>
              <a:defRPr sz="2661"/>
            </a:lvl5pPr>
            <a:lvl6pPr marL="3042247" indent="0">
              <a:buNone/>
              <a:defRPr sz="2661"/>
            </a:lvl6pPr>
            <a:lvl7pPr marL="3650698" indent="0">
              <a:buNone/>
              <a:defRPr sz="2661"/>
            </a:lvl7pPr>
            <a:lvl8pPr marL="4259147" indent="0">
              <a:buNone/>
              <a:defRPr sz="2661"/>
            </a:lvl8pPr>
            <a:lvl9pPr marL="4867597" indent="0">
              <a:buNone/>
              <a:defRPr sz="2661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863"/>
            </a:lvl1pPr>
            <a:lvl2pPr marL="608449" indent="0">
              <a:buNone/>
              <a:defRPr sz="1597"/>
            </a:lvl2pPr>
            <a:lvl3pPr marL="1216899" indent="0">
              <a:buNone/>
              <a:defRPr sz="1331"/>
            </a:lvl3pPr>
            <a:lvl4pPr marL="1825348" indent="0">
              <a:buNone/>
              <a:defRPr sz="1197"/>
            </a:lvl4pPr>
            <a:lvl5pPr marL="2433798" indent="0">
              <a:buNone/>
              <a:defRPr sz="1197"/>
            </a:lvl5pPr>
            <a:lvl6pPr marL="3042247" indent="0">
              <a:buNone/>
              <a:defRPr sz="1197"/>
            </a:lvl6pPr>
            <a:lvl7pPr marL="3650698" indent="0">
              <a:buNone/>
              <a:defRPr sz="1197"/>
            </a:lvl7pPr>
            <a:lvl8pPr marL="4259147" indent="0">
              <a:buNone/>
              <a:defRPr sz="1197"/>
            </a:lvl8pPr>
            <a:lvl9pPr marL="4867597" indent="0">
              <a:buNone/>
              <a:defRPr sz="119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873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F137A-C96D-4859-B220-D99CD37E62BD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7D988-245E-4475-AA4C-DD2A5FFBF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301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txStyles>
    <p:titleStyle>
      <a:lvl1pPr algn="ctr" defTabSz="1216899" rtl="0" eaLnBrk="1" latinLnBrk="0" hangingPunct="1">
        <a:spcBef>
          <a:spcPct val="0"/>
        </a:spcBef>
        <a:buNone/>
        <a:defRPr sz="5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337" indent="-456337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4259" kern="1200">
          <a:solidFill>
            <a:schemeClr val="tx1"/>
          </a:solidFill>
          <a:latin typeface="+mn-lt"/>
          <a:ea typeface="+mn-ea"/>
          <a:cs typeface="+mn-cs"/>
        </a:defRPr>
      </a:lvl1pPr>
      <a:lvl2pPr marL="988730" indent="-380281" algn="l" defTabSz="1216899" rtl="0" eaLnBrk="1" latinLnBrk="0" hangingPunct="1">
        <a:spcBef>
          <a:spcPct val="20000"/>
        </a:spcBef>
        <a:buFont typeface="Arial" panose="020B0604020202020204" pitchFamily="34" charset="0"/>
        <a:buChar char="–"/>
        <a:defRPr sz="3727" kern="1200">
          <a:solidFill>
            <a:schemeClr val="tx1"/>
          </a:solidFill>
          <a:latin typeface="+mn-lt"/>
          <a:ea typeface="+mn-ea"/>
          <a:cs typeface="+mn-cs"/>
        </a:defRPr>
      </a:lvl2pPr>
      <a:lvl3pPr marL="1521124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3pPr>
      <a:lvl4pPr marL="2129574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1" kern="1200">
          <a:solidFill>
            <a:schemeClr val="tx1"/>
          </a:solidFill>
          <a:latin typeface="+mn-lt"/>
          <a:ea typeface="+mn-ea"/>
          <a:cs typeface="+mn-cs"/>
        </a:defRPr>
      </a:lvl4pPr>
      <a:lvl5pPr marL="2738023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»"/>
        <a:defRPr sz="2661" kern="1200">
          <a:solidFill>
            <a:schemeClr val="tx1"/>
          </a:solidFill>
          <a:latin typeface="+mn-lt"/>
          <a:ea typeface="+mn-ea"/>
          <a:cs typeface="+mn-cs"/>
        </a:defRPr>
      </a:lvl5pPr>
      <a:lvl6pPr marL="3346472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1" kern="1200">
          <a:solidFill>
            <a:schemeClr val="tx1"/>
          </a:solidFill>
          <a:latin typeface="+mn-lt"/>
          <a:ea typeface="+mn-ea"/>
          <a:cs typeface="+mn-cs"/>
        </a:defRPr>
      </a:lvl6pPr>
      <a:lvl7pPr marL="3954922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1" kern="1200">
          <a:solidFill>
            <a:schemeClr val="tx1"/>
          </a:solidFill>
          <a:latin typeface="+mn-lt"/>
          <a:ea typeface="+mn-ea"/>
          <a:cs typeface="+mn-cs"/>
        </a:defRPr>
      </a:lvl7pPr>
      <a:lvl8pPr marL="4563371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1" kern="1200">
          <a:solidFill>
            <a:schemeClr val="tx1"/>
          </a:solidFill>
          <a:latin typeface="+mn-lt"/>
          <a:ea typeface="+mn-ea"/>
          <a:cs typeface="+mn-cs"/>
        </a:defRPr>
      </a:lvl8pPr>
      <a:lvl9pPr marL="5171821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1pPr>
      <a:lvl2pPr marL="608449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2pPr>
      <a:lvl3pPr marL="1216899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4pPr>
      <a:lvl5pPr marL="2433798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5pPr>
      <a:lvl6pPr marL="3042247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6pPr>
      <a:lvl7pPr marL="3650698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7pPr>
      <a:lvl8pPr marL="4259147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8pPr>
      <a:lvl9pPr marL="4867597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03"/>
          <p:cNvSpPr>
            <a:spLocks noChangeArrowheads="1"/>
          </p:cNvSpPr>
          <p:nvPr/>
        </p:nvSpPr>
        <p:spPr bwMode="auto">
          <a:xfrm>
            <a:off x="383157" y="1827032"/>
            <a:ext cx="11356951" cy="1906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ctr" defTabSz="912571">
              <a:defRPr/>
            </a:pPr>
            <a:r>
              <a:rPr lang="ru-RU" sz="4391" b="1" dirty="0" smtClean="0">
                <a:solidFill>
                  <a:prstClr val="white"/>
                </a:solidFill>
                <a:latin typeface="Fedra Sans Pro Book"/>
              </a:rPr>
              <a:t> </a:t>
            </a:r>
            <a:r>
              <a:rPr lang="ru-RU" sz="3600" b="1" dirty="0" smtClean="0">
                <a:solidFill>
                  <a:prstClr val="white"/>
                </a:solidFill>
                <a:latin typeface="Fedra Sans Pro Book"/>
              </a:rPr>
              <a:t>ПРОЕКТ</a:t>
            </a:r>
            <a:endParaRPr lang="ru-RU" sz="3600" b="1" dirty="0">
              <a:solidFill>
                <a:prstClr val="white"/>
              </a:solidFill>
              <a:latin typeface="Fedra Sans Pro Book"/>
            </a:endParaRPr>
          </a:p>
          <a:p>
            <a:pPr algn="ctr" defTabSz="912571">
              <a:defRPr/>
            </a:pPr>
            <a:r>
              <a:rPr lang="ru-RU" sz="4000" b="1" dirty="0" smtClean="0">
                <a:solidFill>
                  <a:prstClr val="white"/>
                </a:solidFill>
                <a:latin typeface="Fedra Sans Pro Book"/>
              </a:rPr>
              <a:t>создания личностно-развивающей образовательной среды</a:t>
            </a:r>
            <a:endParaRPr lang="ru-RU" sz="4000" b="1" dirty="0">
              <a:solidFill>
                <a:prstClr val="white"/>
              </a:solidFill>
              <a:latin typeface="Fedra Sans Pro Book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9714" y="5442857"/>
            <a:ext cx="8719610" cy="1538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571">
              <a:defRPr/>
            </a:pPr>
            <a:r>
              <a:rPr lang="ru-RU" sz="1400" b="1" u="sng" dirty="0">
                <a:solidFill>
                  <a:prstClr val="white"/>
                </a:solidFill>
                <a:latin typeface="Fedra Sans Pro Book"/>
              </a:rPr>
              <a:t>Разработчики проекта</a:t>
            </a:r>
            <a:r>
              <a:rPr lang="ru-RU" sz="1400" b="1" dirty="0">
                <a:solidFill>
                  <a:prstClr val="white"/>
                </a:solidFill>
                <a:latin typeface="Fedra Sans Pro Book"/>
              </a:rPr>
              <a:t>:</a:t>
            </a:r>
          </a:p>
          <a:p>
            <a:pPr defTabSz="912571">
              <a:defRPr/>
            </a:pPr>
            <a:r>
              <a:rPr lang="ru-RU" sz="1400" b="1" dirty="0" smtClean="0">
                <a:solidFill>
                  <a:prstClr val="white"/>
                </a:solidFill>
                <a:latin typeface="Fedra Sans Pro Book"/>
              </a:rPr>
              <a:t>Реблян И.Е. директор</a:t>
            </a:r>
            <a:endParaRPr lang="ru-RU" sz="1400" b="1" dirty="0">
              <a:solidFill>
                <a:prstClr val="white"/>
              </a:solidFill>
              <a:latin typeface="Fedra Sans Pro Book"/>
            </a:endParaRPr>
          </a:p>
          <a:p>
            <a:pPr defTabSz="912571">
              <a:defRPr/>
            </a:pPr>
            <a:r>
              <a:rPr lang="ru-RU" sz="1400" b="1" dirty="0" smtClean="0">
                <a:solidFill>
                  <a:prstClr val="white"/>
                </a:solidFill>
                <a:latin typeface="Fedra Sans Pro Book"/>
              </a:rPr>
              <a:t>Сулейманова Г.Г. заместитель директора по УВР</a:t>
            </a:r>
            <a:endParaRPr lang="ru-RU" sz="1400" b="1" dirty="0">
              <a:solidFill>
                <a:prstClr val="white"/>
              </a:solidFill>
              <a:latin typeface="Fedra Sans Pro Book"/>
            </a:endParaRPr>
          </a:p>
          <a:p>
            <a:pPr defTabSz="912571">
              <a:defRPr/>
            </a:pPr>
            <a:r>
              <a:rPr lang="ru-RU" sz="1400" b="1" dirty="0" smtClean="0">
                <a:solidFill>
                  <a:prstClr val="white"/>
                </a:solidFill>
                <a:latin typeface="Fedra Sans Pro Book"/>
              </a:rPr>
              <a:t>Инкина М.Г. заместитель директора по ВР</a:t>
            </a:r>
          </a:p>
          <a:p>
            <a:pPr defTabSz="912571">
              <a:defRPr/>
            </a:pPr>
            <a:r>
              <a:rPr lang="ru-RU" sz="1400" b="1" dirty="0" smtClean="0">
                <a:solidFill>
                  <a:prstClr val="white"/>
                </a:solidFill>
                <a:latin typeface="Fedra Sans Pro Book"/>
              </a:rPr>
              <a:t>Золотарева В.А. педагог-психолог</a:t>
            </a:r>
            <a:endParaRPr lang="ru-RU" sz="1400" b="1" dirty="0">
              <a:solidFill>
                <a:prstClr val="white"/>
              </a:solidFill>
              <a:latin typeface="Fedra Sans Pro Book"/>
            </a:endParaRPr>
          </a:p>
          <a:p>
            <a:pPr defTabSz="912571">
              <a:defRPr/>
            </a:pPr>
            <a:endParaRPr lang="ru-RU" sz="2395" b="1" dirty="0">
              <a:solidFill>
                <a:prstClr val="white"/>
              </a:solidFill>
              <a:latin typeface="Fedra Sans Pro Book"/>
            </a:endParaRPr>
          </a:p>
        </p:txBody>
      </p:sp>
      <p:sp>
        <p:nvSpPr>
          <p:cNvPr id="6" name="Shape 203"/>
          <p:cNvSpPr>
            <a:spLocks noChangeArrowheads="1"/>
          </p:cNvSpPr>
          <p:nvPr/>
        </p:nvSpPr>
        <p:spPr bwMode="auto">
          <a:xfrm>
            <a:off x="668435" y="1396987"/>
            <a:ext cx="10967629" cy="43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ctr" defTabSz="912571">
              <a:defRPr/>
            </a:pPr>
            <a:r>
              <a:rPr lang="ru-RU" sz="2794" b="1" dirty="0" smtClean="0">
                <a:solidFill>
                  <a:prstClr val="white"/>
                </a:solidFill>
                <a:latin typeface="Fedra Sans Pro Book"/>
              </a:rPr>
              <a:t>ГБОУ ООШ с. Малый Толкай </a:t>
            </a:r>
            <a:r>
              <a:rPr lang="ru-RU" sz="2794" b="1" dirty="0" err="1" smtClean="0">
                <a:solidFill>
                  <a:prstClr val="white"/>
                </a:solidFill>
                <a:latin typeface="Fedra Sans Pro Book"/>
              </a:rPr>
              <a:t>м.р</a:t>
            </a:r>
            <a:r>
              <a:rPr lang="ru-RU" sz="2794" b="1" dirty="0" smtClean="0">
                <a:solidFill>
                  <a:prstClr val="white"/>
                </a:solidFill>
                <a:latin typeface="Fedra Sans Pro Book"/>
              </a:rPr>
              <a:t>. Похвистневский </a:t>
            </a:r>
            <a:endParaRPr lang="ru-RU" sz="2794" b="1" dirty="0">
              <a:solidFill>
                <a:prstClr val="white"/>
              </a:solidFill>
              <a:latin typeface="Fedra Sans Pro Book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776" y="3761651"/>
            <a:ext cx="2503856" cy="1671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074" y="3761651"/>
            <a:ext cx="1953813" cy="201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14" y="3761651"/>
            <a:ext cx="2141537" cy="168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021" y="3704675"/>
            <a:ext cx="2069509" cy="2094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65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R="224790" algn="just">
              <a:lnSpc>
                <a:spcPct val="150000"/>
              </a:lnSpc>
              <a:spcAft>
                <a:spcPts val="0"/>
              </a:spcAft>
              <a:tabLst>
                <a:tab pos="1397635" algn="l"/>
              </a:tabLst>
            </a:pPr>
            <a:r>
              <a:rPr lang="ru-RU" sz="2000" b="1" dirty="0" smtClean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</a:rPr>
              <a:t>Новые</a:t>
            </a:r>
            <a:r>
              <a:rPr lang="ru-RU" sz="2000" b="1" spc="5" dirty="0" smtClean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</a:rPr>
              <a:t>возможности,</a:t>
            </a:r>
            <a:r>
              <a:rPr lang="ru-RU" sz="2000" b="1" spc="5" dirty="0" smtClean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</a:rPr>
              <a:t>создаваемые</a:t>
            </a:r>
            <a:r>
              <a:rPr lang="ru-RU" sz="2000" b="1" spc="5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</a:rPr>
              <a:t>ЛРОС</a:t>
            </a:r>
            <a:r>
              <a:rPr lang="ru-RU" sz="2000" b="1" spc="5" dirty="0" smtClean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2000" b="1" spc="5" dirty="0" smtClean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</a:rPr>
              <a:t>ГБОУ ООШ с. Малый Толкай </a:t>
            </a:r>
            <a:r>
              <a:rPr lang="ru-RU" sz="2000" b="1" dirty="0" smtClean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</a:rPr>
              <a:t>для</a:t>
            </a:r>
            <a:r>
              <a:rPr lang="ru-RU" sz="2000" b="1" spc="-10" dirty="0" smtClean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</a:rPr>
              <a:t>детей</a:t>
            </a:r>
            <a:r>
              <a:rPr lang="ru-RU" sz="2000" b="1" spc="-10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2000" b="1" spc="-5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</a:rPr>
              <a:t>взрослых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endParaRPr lang="ru-RU" sz="2800" b="1" dirty="0">
              <a:solidFill>
                <a:srgbClr val="0066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u="sng" dirty="0">
                <a:latin typeface="Times New Roman"/>
                <a:ea typeface="Times New Roman"/>
                <a:cs typeface="Times New Roman"/>
              </a:rPr>
              <a:t>Для</a:t>
            </a:r>
            <a:r>
              <a:rPr lang="ru-RU" sz="2000" u="sng" spc="-1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u="sng" dirty="0">
                <a:latin typeface="Times New Roman"/>
                <a:ea typeface="Times New Roman"/>
                <a:cs typeface="Times New Roman"/>
              </a:rPr>
              <a:t>обучающихся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:</a:t>
            </a:r>
            <a:endParaRPr lang="ru-RU" sz="1600" dirty="0">
              <a:ea typeface="Calibri"/>
              <a:cs typeface="Times New Roman"/>
            </a:endParaRPr>
          </a:p>
          <a:p>
            <a:pPr marL="0" marR="222250" indent="0" algn="just">
              <a:lnSpc>
                <a:spcPct val="150000"/>
              </a:lnSpc>
              <a:spcAft>
                <a:spcPts val="0"/>
              </a:spcAft>
              <a:buNone/>
              <a:tabLst>
                <a:tab pos="1242695" algn="l"/>
              </a:tabLs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- возможность активно участвовать в управлении школой в создании</a:t>
            </a:r>
            <a:r>
              <a:rPr lang="ru-RU" sz="20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ЛРОС</a:t>
            </a:r>
            <a:r>
              <a:rPr lang="ru-RU" sz="2000" spc="-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на основе проектной деятельности.</a:t>
            </a:r>
            <a:endParaRPr lang="ru-RU" sz="1600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u="sng" dirty="0">
                <a:latin typeface="Times New Roman"/>
                <a:ea typeface="Times New Roman"/>
                <a:cs typeface="Times New Roman"/>
              </a:rPr>
              <a:t>Для</a:t>
            </a:r>
            <a:r>
              <a:rPr lang="ru-RU" sz="2000" u="sng" spc="-1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u="sng" dirty="0">
                <a:latin typeface="Times New Roman"/>
                <a:ea typeface="Times New Roman"/>
                <a:cs typeface="Times New Roman"/>
              </a:rPr>
              <a:t>родителей</a:t>
            </a:r>
            <a:r>
              <a:rPr lang="ru-RU" sz="2000" u="sng" spc="-1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u="sng" dirty="0">
                <a:latin typeface="Times New Roman"/>
                <a:ea typeface="Times New Roman"/>
                <a:cs typeface="Times New Roman"/>
              </a:rPr>
              <a:t>(законных</a:t>
            </a:r>
            <a:r>
              <a:rPr lang="ru-RU" sz="2000" u="sng" spc="-1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u="sng" dirty="0">
                <a:latin typeface="Times New Roman"/>
                <a:ea typeface="Times New Roman"/>
                <a:cs typeface="Times New Roman"/>
              </a:rPr>
              <a:t>представителей):</a:t>
            </a:r>
            <a:endParaRPr lang="ru-RU" sz="1600" dirty="0">
              <a:ea typeface="Calibri"/>
              <a:cs typeface="Times New Roman"/>
            </a:endParaRPr>
          </a:p>
          <a:p>
            <a:pPr marL="0" marR="220345" indent="0" algn="just">
              <a:lnSpc>
                <a:spcPct val="150000"/>
              </a:lnSpc>
              <a:spcAft>
                <a:spcPts val="0"/>
              </a:spcAft>
              <a:buNone/>
              <a:tabLst>
                <a:tab pos="1213485" algn="l"/>
              </a:tabLs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- более</a:t>
            </a:r>
            <a:r>
              <a:rPr lang="ru-RU" sz="2000" spc="8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активно</a:t>
            </a:r>
            <a:r>
              <a:rPr lang="ru-RU" sz="2000" spc="9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участвовать</a:t>
            </a:r>
            <a:r>
              <a:rPr lang="ru-RU" sz="2000" spc="7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2000" spc="8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делах</a:t>
            </a:r>
            <a:r>
              <a:rPr lang="ru-RU" sz="2000" spc="8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2000" spc="7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управлении</a:t>
            </a:r>
            <a:r>
              <a:rPr lang="ru-RU" sz="2000" spc="8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школой,</a:t>
            </a:r>
            <a:r>
              <a:rPr lang="ru-RU" sz="2000" spc="8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2000" spc="7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частности,</a:t>
            </a:r>
            <a:r>
              <a:rPr lang="ru-RU" sz="2000" spc="-33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в создании безопасной, комфортной ЛРОС школы не только для детей, но и</a:t>
            </a:r>
            <a:r>
              <a:rPr lang="ru-RU" sz="20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для</a:t>
            </a:r>
            <a:r>
              <a:rPr lang="ru-RU" sz="20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других</a:t>
            </a:r>
            <a:r>
              <a:rPr lang="ru-RU" sz="20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участников</a:t>
            </a:r>
            <a:r>
              <a:rPr lang="ru-RU" sz="20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образовательных</a:t>
            </a:r>
            <a:r>
              <a:rPr lang="ru-RU" sz="20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отношений</a:t>
            </a:r>
            <a:r>
              <a:rPr lang="ru-RU" sz="20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20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обстановке</a:t>
            </a:r>
            <a:r>
              <a:rPr lang="ru-RU" sz="20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сотрудничества,</a:t>
            </a:r>
            <a:r>
              <a:rPr lang="ru-RU" sz="20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сотворчества,</a:t>
            </a:r>
            <a:r>
              <a:rPr lang="ru-RU" sz="20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социального</a:t>
            </a:r>
            <a:r>
              <a:rPr lang="ru-RU" sz="20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партнерства</a:t>
            </a:r>
            <a:r>
              <a:rPr lang="ru-RU" sz="20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всех</a:t>
            </a:r>
            <a:r>
              <a:rPr lang="ru-RU" sz="20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субъектов</a:t>
            </a:r>
            <a:r>
              <a:rPr lang="ru-RU" sz="2000" spc="-33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образования.</a:t>
            </a:r>
            <a:endParaRPr lang="ru-RU" sz="1600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u="sng" dirty="0">
                <a:latin typeface="Times New Roman"/>
                <a:ea typeface="Times New Roman"/>
                <a:cs typeface="Times New Roman"/>
              </a:rPr>
              <a:t>Для</a:t>
            </a:r>
            <a:r>
              <a:rPr lang="ru-RU" sz="2000" u="sng" spc="-1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u="sng" dirty="0">
                <a:latin typeface="Times New Roman"/>
                <a:ea typeface="Times New Roman"/>
                <a:cs typeface="Times New Roman"/>
              </a:rPr>
              <a:t>педагогических</a:t>
            </a:r>
            <a:r>
              <a:rPr lang="ru-RU" sz="2000" u="sng" spc="-2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u="sng" dirty="0">
                <a:latin typeface="Times New Roman"/>
                <a:ea typeface="Times New Roman"/>
                <a:cs typeface="Times New Roman"/>
              </a:rPr>
              <a:t>работников:</a:t>
            </a:r>
            <a:endParaRPr lang="ru-RU" sz="1600" dirty="0">
              <a:ea typeface="Calibri"/>
              <a:cs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  <a:tabLst>
                <a:tab pos="1201420" algn="l"/>
              </a:tabLs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- повышение</a:t>
            </a:r>
            <a:r>
              <a:rPr lang="ru-RU" sz="2000" spc="-4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профессионального</a:t>
            </a:r>
            <a:r>
              <a:rPr lang="ru-RU" sz="2000" spc="-2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уровня;</a:t>
            </a:r>
            <a:endParaRPr lang="ru-RU" sz="1600" dirty="0">
              <a:ea typeface="Calibri"/>
              <a:cs typeface="Times New Roman"/>
            </a:endParaRPr>
          </a:p>
          <a:p>
            <a:pPr marL="0" marR="224155" indent="0" algn="just">
              <a:lnSpc>
                <a:spcPct val="150000"/>
              </a:lnSpc>
              <a:spcAft>
                <a:spcPts val="0"/>
              </a:spcAft>
              <a:buNone/>
              <a:tabLst>
                <a:tab pos="1265555" algn="l"/>
              </a:tabLs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- развитие</a:t>
            </a:r>
            <a:r>
              <a:rPr lang="ru-RU" sz="20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педагогических</a:t>
            </a:r>
            <a:r>
              <a:rPr lang="ru-RU" sz="20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компетенций</a:t>
            </a:r>
            <a:r>
              <a:rPr lang="ru-RU" sz="20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20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корпоративной</a:t>
            </a:r>
            <a:r>
              <a:rPr lang="ru-RU" sz="20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культуры,</a:t>
            </a:r>
            <a:r>
              <a:rPr lang="ru-RU" sz="2000" spc="5" dirty="0">
                <a:latin typeface="Times New Roman"/>
                <a:ea typeface="Times New Roman"/>
                <a:cs typeface="Times New Roman"/>
              </a:rPr>
              <a:t> </a:t>
            </a:r>
            <a:endParaRPr lang="ru-RU" sz="1600" dirty="0">
              <a:ea typeface="Calibri"/>
              <a:cs typeface="Times New Roman"/>
            </a:endParaRPr>
          </a:p>
          <a:p>
            <a:pPr marL="0" marR="224155" indent="0" algn="just">
              <a:lnSpc>
                <a:spcPct val="150000"/>
              </a:lnSpc>
              <a:spcAft>
                <a:spcPts val="0"/>
              </a:spcAft>
              <a:buNone/>
              <a:tabLst>
                <a:tab pos="1265555" algn="l"/>
              </a:tabLst>
            </a:pPr>
            <a:r>
              <a:rPr lang="ru-RU" sz="2000" spc="5" dirty="0"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личностный</a:t>
            </a:r>
            <a:r>
              <a:rPr lang="ru-RU" sz="20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рост</a:t>
            </a:r>
            <a:r>
              <a:rPr lang="ru-RU" sz="20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на</a:t>
            </a:r>
            <a:r>
              <a:rPr lang="ru-RU" sz="20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основе</a:t>
            </a:r>
            <a:r>
              <a:rPr lang="ru-RU" sz="20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реализации</a:t>
            </a:r>
            <a:r>
              <a:rPr lang="ru-RU" sz="20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плана</a:t>
            </a:r>
            <a:r>
              <a:rPr lang="ru-RU" sz="20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индивидуального</a:t>
            </a:r>
            <a:r>
              <a:rPr lang="ru-RU" sz="20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развития,</a:t>
            </a:r>
            <a:r>
              <a:rPr lang="ru-RU" sz="2000" spc="-33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возможностей</a:t>
            </a:r>
            <a:r>
              <a:rPr lang="ru-RU" sz="2000" spc="-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творческой самореализации;</a:t>
            </a:r>
            <a:endParaRPr lang="ru-RU" sz="16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225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2" y="1577339"/>
            <a:ext cx="10972800" cy="4548827"/>
          </a:xfrm>
        </p:spPr>
        <p:txBody>
          <a:bodyPr>
            <a:normAutofit lnSpcReduction="10000"/>
          </a:bodyPr>
          <a:lstStyle/>
          <a:p>
            <a:pPr algn="just">
              <a:lnSpc>
                <a:spcPts val="1605"/>
              </a:lnSpc>
              <a:spcAft>
                <a:spcPts val="0"/>
              </a:spcAft>
            </a:pPr>
            <a:r>
              <a:rPr lang="ru-RU" sz="1400" b="1" u="sng" dirty="0">
                <a:latin typeface="Times New Roman"/>
                <a:ea typeface="Times New Roman"/>
                <a:cs typeface="Times New Roman"/>
              </a:rPr>
              <a:t>Для</a:t>
            </a:r>
            <a:r>
              <a:rPr lang="ru-RU" sz="1400" b="1" u="sng" spc="-1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u="sng" dirty="0">
                <a:latin typeface="Times New Roman"/>
                <a:ea typeface="Times New Roman"/>
                <a:cs typeface="Times New Roman"/>
              </a:rPr>
              <a:t>администрации</a:t>
            </a:r>
            <a:r>
              <a:rPr lang="ru-RU" sz="1400" b="1" u="sng" spc="-2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u="sng" dirty="0">
                <a:latin typeface="Times New Roman"/>
                <a:ea typeface="Times New Roman"/>
                <a:cs typeface="Times New Roman"/>
              </a:rPr>
              <a:t>школы:</a:t>
            </a:r>
            <a:endParaRPr lang="ru-RU" sz="1400" b="1" dirty="0">
              <a:ea typeface="Calibri"/>
              <a:cs typeface="Times New Roman"/>
            </a:endParaRPr>
          </a:p>
          <a:p>
            <a:pPr marR="217805" algn="just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</a:pP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- совершенствование</a:t>
            </a:r>
            <a:r>
              <a:rPr lang="ru-RU" sz="1400" b="1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управленческих</a:t>
            </a:r>
            <a:r>
              <a:rPr lang="ru-RU" sz="1400" b="1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компетенций,</a:t>
            </a:r>
            <a:r>
              <a:rPr lang="ru-RU" sz="1400" b="1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определяющихся</a:t>
            </a:r>
            <a:r>
              <a:rPr lang="ru-RU" sz="1400" b="1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такими</a:t>
            </a:r>
            <a:r>
              <a:rPr lang="ru-RU" sz="1400" b="1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навыками</a:t>
            </a:r>
            <a:r>
              <a:rPr lang="ru-RU" sz="1400" b="1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1400" b="1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умениями,</a:t>
            </a:r>
            <a:r>
              <a:rPr lang="ru-RU" sz="1400" b="1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как:</a:t>
            </a:r>
            <a:r>
              <a:rPr lang="ru-RU" sz="1400" b="1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разработка</a:t>
            </a:r>
            <a:r>
              <a:rPr lang="ru-RU" sz="1400" b="1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эффективных</a:t>
            </a:r>
            <a:r>
              <a:rPr lang="ru-RU" sz="1400" b="1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решений;</a:t>
            </a:r>
            <a:r>
              <a:rPr lang="ru-RU" sz="1400" b="1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формулирование</a:t>
            </a:r>
            <a:r>
              <a:rPr lang="ru-RU" sz="1400" b="1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задач;</a:t>
            </a:r>
            <a:r>
              <a:rPr lang="ru-RU" sz="1400" b="1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планирование</a:t>
            </a:r>
            <a:r>
              <a:rPr lang="ru-RU" sz="1400" b="1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этапов</a:t>
            </a:r>
            <a:r>
              <a:rPr lang="ru-RU" sz="1400" b="1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1400" b="1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организация</a:t>
            </a:r>
            <a:r>
              <a:rPr lang="ru-RU" sz="1400" b="1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процессов</a:t>
            </a:r>
            <a:r>
              <a:rPr lang="ru-RU" sz="1400" b="1" spc="-33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выполнения работы; организация встреч, презентаций со всеми участниками</a:t>
            </a:r>
            <a:r>
              <a:rPr lang="ru-RU" sz="1400" b="1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образовательного</a:t>
            </a:r>
            <a:r>
              <a:rPr lang="ru-RU" sz="1400" b="1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процесса;</a:t>
            </a:r>
            <a:r>
              <a:rPr lang="ru-RU" sz="1400" b="1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взаимодействие</a:t>
            </a:r>
            <a:r>
              <a:rPr lang="ru-RU" sz="1400" b="1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со</a:t>
            </a:r>
            <a:r>
              <a:rPr lang="ru-RU" sz="1400" b="1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всеми</a:t>
            </a:r>
            <a:r>
              <a:rPr lang="ru-RU" sz="1400" b="1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структурами</a:t>
            </a:r>
            <a:r>
              <a:rPr lang="ru-RU" sz="1400" b="1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организации;</a:t>
            </a:r>
            <a:r>
              <a:rPr lang="ru-RU" sz="1400" b="1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способность</a:t>
            </a:r>
            <a:r>
              <a:rPr lang="ru-RU" sz="1400" b="1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мотивировать;</a:t>
            </a:r>
            <a:r>
              <a:rPr lang="ru-RU" sz="1400" b="1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ориентировать</a:t>
            </a:r>
            <a:r>
              <a:rPr lang="ru-RU" sz="1400" b="1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на</a:t>
            </a:r>
            <a:r>
              <a:rPr lang="ru-RU" sz="1400" b="1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достижение</a:t>
            </a:r>
            <a:r>
              <a:rPr lang="ru-RU" sz="1400" b="1" spc="-335" dirty="0"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поставленных целей.</a:t>
            </a:r>
            <a:endParaRPr lang="ru-RU" sz="1400" b="1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10"/>
              </a:spcBef>
              <a:spcAft>
                <a:spcPts val="0"/>
              </a:spcAft>
              <a:tabLst>
                <a:tab pos="1201420" algn="l"/>
              </a:tabLst>
            </a:pP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- личностное</a:t>
            </a:r>
            <a:r>
              <a:rPr lang="ru-RU" sz="1400" b="1" spc="-2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развитие;</a:t>
            </a:r>
            <a:endParaRPr lang="ru-RU" sz="1400" b="1" dirty="0">
              <a:ea typeface="Calibri"/>
              <a:cs typeface="Times New Roman"/>
            </a:endParaRPr>
          </a:p>
          <a:p>
            <a:pPr marR="2674620" algn="just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tabLst>
                <a:tab pos="1201420" algn="l"/>
              </a:tabLst>
            </a:pP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- повышение авторитета.</a:t>
            </a:r>
            <a:r>
              <a:rPr lang="ru-RU" sz="1400" b="1" spc="-335" dirty="0">
                <a:latin typeface="Times New Roman"/>
                <a:ea typeface="Times New Roman"/>
                <a:cs typeface="Times New Roman"/>
              </a:rPr>
              <a:t> </a:t>
            </a:r>
            <a:endParaRPr lang="ru-RU" sz="1400" b="1" dirty="0">
              <a:ea typeface="Calibri"/>
              <a:cs typeface="Times New Roman"/>
            </a:endParaRPr>
          </a:p>
          <a:p>
            <a:pPr marR="2674620" algn="just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tabLst>
                <a:tab pos="1201420" algn="l"/>
              </a:tabLst>
            </a:pPr>
            <a:r>
              <a:rPr lang="ru-RU" sz="1400" b="1" u="sng" dirty="0">
                <a:latin typeface="Times New Roman"/>
                <a:ea typeface="Times New Roman"/>
                <a:cs typeface="Times New Roman"/>
              </a:rPr>
              <a:t>Для</a:t>
            </a:r>
            <a:r>
              <a:rPr lang="ru-RU" sz="1400" b="1" u="sng" spc="-1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u="sng" dirty="0">
                <a:latin typeface="Times New Roman"/>
                <a:ea typeface="Times New Roman"/>
                <a:cs typeface="Times New Roman"/>
              </a:rPr>
              <a:t>образовательной</a:t>
            </a:r>
            <a:r>
              <a:rPr lang="ru-RU" sz="1400" b="1" u="sng" spc="-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u="sng" dirty="0">
                <a:latin typeface="Times New Roman"/>
                <a:ea typeface="Times New Roman"/>
                <a:cs typeface="Times New Roman"/>
              </a:rPr>
              <a:t>организации:</a:t>
            </a:r>
            <a:endParaRPr lang="ru-RU" sz="1400" b="1" dirty="0">
              <a:ea typeface="Calibri"/>
              <a:cs typeface="Times New Roman"/>
            </a:endParaRPr>
          </a:p>
          <a:p>
            <a:pPr marR="221615" algn="just">
              <a:lnSpc>
                <a:spcPct val="150000"/>
              </a:lnSpc>
              <a:spcBef>
                <a:spcPts val="10"/>
              </a:spcBef>
              <a:spcAft>
                <a:spcPts val="0"/>
              </a:spcAft>
              <a:tabLst>
                <a:tab pos="1239520" algn="l"/>
              </a:tabLst>
            </a:pP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- создание образовательной модели, способствующей</a:t>
            </a:r>
            <a:r>
              <a:rPr lang="ru-RU" sz="1400" b="1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развитию</a:t>
            </a:r>
            <a:r>
              <a:rPr lang="ru-RU" sz="1400" b="1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каждого</a:t>
            </a:r>
            <a:r>
              <a:rPr lang="ru-RU" sz="1400" b="1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учащегося</a:t>
            </a:r>
            <a:r>
              <a:rPr lang="ru-RU" sz="1400" b="1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и школы,</a:t>
            </a:r>
            <a:r>
              <a:rPr lang="ru-RU" sz="1400" b="1" spc="35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повышению</a:t>
            </a:r>
            <a:r>
              <a:rPr lang="ru-RU" sz="1400" b="1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качества</a:t>
            </a:r>
            <a:r>
              <a:rPr lang="ru-RU" sz="1400" b="1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образования.</a:t>
            </a:r>
            <a:endParaRPr lang="ru-RU" sz="1400" b="1" dirty="0">
              <a:ea typeface="Calibri"/>
              <a:cs typeface="Times New Roman"/>
            </a:endParaRPr>
          </a:p>
          <a:p>
            <a:pPr algn="just">
              <a:lnSpc>
                <a:spcPts val="1600"/>
              </a:lnSpc>
              <a:spcAft>
                <a:spcPts val="0"/>
              </a:spcAft>
            </a:pPr>
            <a:r>
              <a:rPr lang="ru-RU" sz="1400" b="1" u="sng" dirty="0">
                <a:latin typeface="Times New Roman"/>
                <a:ea typeface="Times New Roman"/>
                <a:cs typeface="Times New Roman"/>
              </a:rPr>
              <a:t>Для</a:t>
            </a:r>
            <a:r>
              <a:rPr lang="ru-RU" sz="1400" b="1" u="sng" spc="-1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u="sng" dirty="0">
                <a:latin typeface="Times New Roman"/>
                <a:ea typeface="Times New Roman"/>
                <a:cs typeface="Times New Roman"/>
              </a:rPr>
              <a:t>социальных</a:t>
            </a:r>
            <a:r>
              <a:rPr lang="ru-RU" sz="1400" b="1" u="sng" spc="-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u="sng" dirty="0">
                <a:latin typeface="Times New Roman"/>
                <a:ea typeface="Times New Roman"/>
                <a:cs typeface="Times New Roman"/>
              </a:rPr>
              <a:t>партнеров:</a:t>
            </a:r>
            <a:endParaRPr lang="ru-RU" sz="1400" b="1" dirty="0">
              <a:ea typeface="Calibri"/>
              <a:cs typeface="Times New Roman"/>
            </a:endParaRPr>
          </a:p>
          <a:p>
            <a:pPr marR="223520" algn="just">
              <a:lnSpc>
                <a:spcPct val="150000"/>
              </a:lnSpc>
              <a:spcBef>
                <a:spcPts val="815"/>
              </a:spcBef>
              <a:spcAft>
                <a:spcPts val="0"/>
              </a:spcAft>
              <a:tabLst>
                <a:tab pos="1210310" algn="l"/>
              </a:tabLst>
            </a:pP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- повышение качества выпускников, планирующих продолжить обучение на старшей ступени и получить среднее общее образование  в другой школе или будущих абитуриентов, поступающих в средние профессиональные</a:t>
            </a:r>
            <a:r>
              <a:rPr lang="ru-RU" sz="1400" b="1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учебные</a:t>
            </a:r>
            <a:r>
              <a:rPr lang="ru-RU" sz="1400" b="1" spc="-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заведения;</a:t>
            </a:r>
            <a:endParaRPr lang="ru-RU" sz="1400" b="1" dirty="0">
              <a:ea typeface="Calibri"/>
              <a:cs typeface="Times New Roman"/>
            </a:endParaRPr>
          </a:p>
          <a:p>
            <a:pPr marR="220345" algn="just">
              <a:lnSpc>
                <a:spcPct val="150000"/>
              </a:lnSpc>
              <a:spcAft>
                <a:spcPts val="0"/>
              </a:spcAft>
              <a:tabLst>
                <a:tab pos="1204595" algn="l"/>
              </a:tabLst>
            </a:pP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- повышение обеспеченности предприятий региона высококультурными и </a:t>
            </a:r>
            <a:r>
              <a:rPr lang="ru-RU" sz="1400" b="1" spc="-33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широко эрудированными молодыми</a:t>
            </a:r>
            <a:r>
              <a:rPr lang="ru-RU" sz="1400" b="1" spc="-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кадрами.</a:t>
            </a:r>
            <a:endParaRPr lang="ru-RU" sz="1400" b="1" dirty="0">
              <a:ea typeface="Calibri"/>
              <a:cs typeface="Times New Roman"/>
            </a:endParaRPr>
          </a:p>
          <a:p>
            <a:endParaRPr lang="ru-RU" sz="1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15" y="217171"/>
            <a:ext cx="2111375" cy="1382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342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097280">
              <a:lnSpc>
                <a:spcPct val="115000"/>
              </a:lnSpc>
              <a:spcBef>
                <a:spcPts val="1290"/>
              </a:spcBef>
              <a:spcAft>
                <a:spcPts val="0"/>
              </a:spcAft>
            </a:pPr>
            <a:r>
              <a:rPr lang="ru-RU" sz="4800" b="1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</a:rPr>
              <a:t>Риски</a:t>
            </a:r>
            <a:r>
              <a:rPr lang="ru-RU" sz="4800" b="1" spc="-15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4800" b="1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4800" b="1" spc="-15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4800" b="1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</a:rPr>
              <a:t>способы</a:t>
            </a:r>
            <a:r>
              <a:rPr lang="ru-RU" sz="4800" b="1" spc="-10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4800" b="1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</a:rPr>
              <a:t>их минимизации</a:t>
            </a:r>
            <a:endParaRPr lang="ru-RU" sz="4800" dirty="0">
              <a:solidFill>
                <a:srgbClr val="006600"/>
              </a:solidFill>
              <a:ea typeface="Calibri"/>
              <a:cs typeface="Times New Roman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5291891"/>
              </p:ext>
            </p:extLst>
          </p:nvPr>
        </p:nvGraphicFramePr>
        <p:xfrm>
          <a:off x="1680211" y="1634492"/>
          <a:ext cx="8801100" cy="4338644"/>
        </p:xfrm>
        <a:graphic>
          <a:graphicData uri="http://schemas.openxmlformats.org/drawingml/2006/table">
            <a:tbl>
              <a:tblPr firstRow="1" firstCol="1" bandRow="1"/>
              <a:tblGrid>
                <a:gridCol w="4008522"/>
                <a:gridCol w="4792578"/>
              </a:tblGrid>
              <a:tr h="1134687">
                <a:tc>
                  <a:txBody>
                    <a:bodyPr/>
                    <a:lstStyle/>
                    <a:p>
                      <a:pPr marR="219075">
                        <a:lnSpc>
                          <a:spcPct val="146000"/>
                        </a:lnSpc>
                        <a:spcBef>
                          <a:spcPts val="685"/>
                        </a:spcBef>
                        <a:spcAft>
                          <a:spcPts val="0"/>
                        </a:spcAft>
                        <a:tabLst>
                          <a:tab pos="1187450" algn="l"/>
                          <a:tab pos="2372995" algn="l"/>
                          <a:tab pos="3869690" algn="l"/>
                          <a:tab pos="5278755" algn="l"/>
                          <a:tab pos="6495415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Недостаточная </a:t>
                      </a:r>
                      <a:r>
                        <a:rPr lang="ru-RU" sz="18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мотивированность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педагогов, неготовность к изменениям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9075">
                        <a:lnSpc>
                          <a:spcPct val="146000"/>
                        </a:lnSpc>
                        <a:spcBef>
                          <a:spcPts val="685"/>
                        </a:spcBef>
                        <a:spcAft>
                          <a:spcPts val="0"/>
                        </a:spcAft>
                        <a:tabLst>
                          <a:tab pos="1187450" algn="l"/>
                          <a:tab pos="2372995" algn="l"/>
                          <a:tab pos="3869690" algn="l"/>
                          <a:tab pos="5278755" algn="l"/>
                          <a:tab pos="6495415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Внесение изменений в Положение о распределении стимулирующей части ФОТ, обучение педагогов.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4687">
                <a:tc>
                  <a:txBody>
                    <a:bodyPr/>
                    <a:lstStyle/>
                    <a:p>
                      <a:pPr marR="219075">
                        <a:lnSpc>
                          <a:spcPct val="146000"/>
                        </a:lnSpc>
                        <a:spcBef>
                          <a:spcPts val="685"/>
                        </a:spcBef>
                        <a:spcAft>
                          <a:spcPts val="0"/>
                        </a:spcAft>
                        <a:tabLst>
                          <a:tab pos="1187450" algn="l"/>
                          <a:tab pos="2372995" algn="l"/>
                          <a:tab pos="3869690" algn="l"/>
                          <a:tab pos="5278755" algn="l"/>
                          <a:tab pos="6495415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Незаинтересованность родителей в проекте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9075">
                        <a:lnSpc>
                          <a:spcPct val="146000"/>
                        </a:lnSpc>
                        <a:spcBef>
                          <a:spcPts val="685"/>
                        </a:spcBef>
                        <a:spcAft>
                          <a:spcPts val="0"/>
                        </a:spcAft>
                        <a:tabLst>
                          <a:tab pos="1187450" algn="l"/>
                          <a:tab pos="2372995" algn="l"/>
                          <a:tab pos="3869690" algn="l"/>
                          <a:tab pos="5278755" algn="l"/>
                          <a:tab pos="6495415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Широкое вовлечение родителей в подготовку и проведение школьных мероприятий.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458">
                <a:tc>
                  <a:txBody>
                    <a:bodyPr/>
                    <a:lstStyle/>
                    <a:p>
                      <a:pPr marR="219075">
                        <a:lnSpc>
                          <a:spcPct val="146000"/>
                        </a:lnSpc>
                        <a:spcBef>
                          <a:spcPts val="685"/>
                        </a:spcBef>
                        <a:spcAft>
                          <a:spcPts val="0"/>
                        </a:spcAft>
                        <a:tabLst>
                          <a:tab pos="1187450" algn="l"/>
                          <a:tab pos="2372995" algn="l"/>
                          <a:tab pos="3869690" algn="l"/>
                          <a:tab pos="5278755" algn="l"/>
                          <a:tab pos="6495415" algn="l"/>
                        </a:tabLs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Большая учебная нагрузка педагогов 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9075">
                        <a:lnSpc>
                          <a:spcPct val="146000"/>
                        </a:lnSpc>
                        <a:spcBef>
                          <a:spcPts val="685"/>
                        </a:spcBef>
                        <a:spcAft>
                          <a:spcPts val="0"/>
                        </a:spcAft>
                        <a:tabLst>
                          <a:tab pos="1187450" algn="l"/>
                          <a:tab pos="2372995" algn="l"/>
                          <a:tab pos="3869690" algn="l"/>
                          <a:tab pos="5278755" algn="l"/>
                          <a:tab pos="6495415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Обучение приемам эффективной организации деятельности.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4687">
                <a:tc>
                  <a:txBody>
                    <a:bodyPr/>
                    <a:lstStyle/>
                    <a:p>
                      <a:pPr marR="219075">
                        <a:lnSpc>
                          <a:spcPct val="146000"/>
                        </a:lnSpc>
                        <a:spcBef>
                          <a:spcPts val="685"/>
                        </a:spcBef>
                        <a:spcAft>
                          <a:spcPts val="0"/>
                        </a:spcAft>
                        <a:tabLst>
                          <a:tab pos="1187450" algn="l"/>
                          <a:tab pos="2372995" algn="l"/>
                          <a:tab pos="3869690" algn="l"/>
                          <a:tab pos="5278755" algn="l"/>
                          <a:tab pos="6495415" algn="l"/>
                        </a:tabLs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Большая загруженность сельских обучающихся вне школы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9075">
                        <a:lnSpc>
                          <a:spcPct val="146000"/>
                        </a:lnSpc>
                        <a:spcBef>
                          <a:spcPts val="685"/>
                        </a:spcBef>
                        <a:spcAft>
                          <a:spcPts val="0"/>
                        </a:spcAft>
                        <a:tabLst>
                          <a:tab pos="1187450" algn="l"/>
                          <a:tab pos="2372995" algn="l"/>
                          <a:tab pos="3869690" algn="l"/>
                          <a:tab pos="5278755" algn="l"/>
                          <a:tab pos="6495415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Обучение приемам эффективной организации деятельности.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35" y="262890"/>
            <a:ext cx="1558623" cy="1021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170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marR="223520" lvl="1" algn="just">
              <a:lnSpc>
                <a:spcPts val="2400"/>
              </a:lnSpc>
              <a:spcAft>
                <a:spcPts val="0"/>
              </a:spcAft>
              <a:tabLst>
                <a:tab pos="1424940" algn="l"/>
              </a:tabLst>
            </a:pPr>
            <a:r>
              <a:rPr lang="ru-RU" sz="2000" b="1" dirty="0" smtClean="0">
                <a:solidFill>
                  <a:srgbClr val="006600"/>
                </a:solidFill>
                <a:effectLst/>
                <a:latin typeface="Times New Roman"/>
                <a:ea typeface="Times New Roman"/>
                <a:cs typeface="Times New Roman"/>
              </a:rPr>
              <a:t>Образ желаемого состояния ГБОУ ООШ с. Малый Толкай (по</a:t>
            </a:r>
            <a:r>
              <a:rPr lang="ru-RU" sz="2000" b="1" spc="5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006600"/>
                </a:solidFill>
                <a:effectLst/>
                <a:latin typeface="Times New Roman"/>
                <a:ea typeface="Times New Roman"/>
                <a:cs typeface="Times New Roman"/>
              </a:rPr>
              <a:t>формуле</a:t>
            </a:r>
            <a:r>
              <a:rPr lang="ru-RU" sz="2000" b="1" spc="-5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006600"/>
                </a:solidFill>
                <a:effectLst/>
                <a:latin typeface="Times New Roman"/>
                <a:ea typeface="Times New Roman"/>
                <a:cs typeface="Times New Roman"/>
              </a:rPr>
              <a:t>«3»</a:t>
            </a:r>
            <a:r>
              <a:rPr lang="ru-RU" sz="2000" b="1" spc="5" dirty="0" smtClean="0">
                <a:solidFill>
                  <a:srgbClr val="0066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006600"/>
                </a:solidFill>
                <a:effectLst/>
                <a:latin typeface="Times New Roman"/>
                <a:ea typeface="Times New Roman"/>
                <a:cs typeface="Times New Roman"/>
              </a:rPr>
              <a:t>+</a:t>
            </a:r>
            <a:r>
              <a:rPr lang="ru-RU" sz="2000" b="1" spc="-15" dirty="0" smtClean="0">
                <a:solidFill>
                  <a:srgbClr val="0066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006600"/>
                </a:solidFill>
                <a:effectLst/>
                <a:latin typeface="Times New Roman"/>
                <a:ea typeface="Times New Roman"/>
                <a:cs typeface="Times New Roman"/>
              </a:rPr>
              <a:t>«2»)</a:t>
            </a:r>
            <a:r>
              <a:rPr lang="ru-RU" sz="2000" b="1" dirty="0" smtClean="0">
                <a:solidFill>
                  <a:srgbClr val="006600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000" b="1" dirty="0" smtClean="0">
                <a:solidFill>
                  <a:srgbClr val="006600"/>
                </a:solidFill>
                <a:effectLst/>
                <a:latin typeface="Calibri"/>
                <a:ea typeface="Calibri"/>
                <a:cs typeface="Times New Roman"/>
              </a:rPr>
            </a:br>
            <a:endParaRPr lang="ru-RU" sz="2000" b="1" dirty="0">
              <a:solidFill>
                <a:srgbClr val="0066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09600" y="1497330"/>
            <a:ext cx="5665470" cy="4628833"/>
          </a:xfrm>
        </p:spPr>
        <p:txBody>
          <a:bodyPr>
            <a:normAutofit fontScale="25000" lnSpcReduction="20000"/>
          </a:bodyPr>
          <a:lstStyle/>
          <a:p>
            <a:pPr marL="342900" marR="221615" lvl="0" indent="-342900" algn="just">
              <a:lnSpc>
                <a:spcPct val="150000"/>
              </a:lnSpc>
              <a:spcAft>
                <a:spcPts val="0"/>
              </a:spcAft>
              <a:buSzPts val="1400"/>
              <a:buFont typeface="Times New Roman"/>
              <a:buAutoNum type="arabicPeriod"/>
              <a:tabLst>
                <a:tab pos="1187450" algn="l"/>
              </a:tabLst>
            </a:pPr>
            <a:r>
              <a:rPr lang="ru-RU" sz="6400" b="1" dirty="0"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6400" b="1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6400" b="1" dirty="0">
                <a:latin typeface="Times New Roman"/>
                <a:ea typeface="Times New Roman"/>
                <a:cs typeface="Times New Roman"/>
              </a:rPr>
              <a:t>образовательной</a:t>
            </a:r>
            <a:r>
              <a:rPr lang="ru-RU" sz="6400" b="1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6400" b="1" dirty="0">
                <a:latin typeface="Times New Roman"/>
                <a:ea typeface="Times New Roman"/>
                <a:cs typeface="Times New Roman"/>
              </a:rPr>
              <a:t>организации</a:t>
            </a:r>
            <a:r>
              <a:rPr lang="ru-RU" sz="6400" b="1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6400" b="1" dirty="0">
                <a:latin typeface="Times New Roman"/>
                <a:ea typeface="Times New Roman"/>
                <a:cs typeface="Times New Roman"/>
              </a:rPr>
              <a:t>будет</a:t>
            </a:r>
            <a:r>
              <a:rPr lang="ru-RU" sz="6400" b="1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6400" b="1" dirty="0">
                <a:latin typeface="Times New Roman"/>
                <a:ea typeface="Times New Roman"/>
                <a:cs typeface="Times New Roman"/>
              </a:rPr>
              <a:t>создана</a:t>
            </a:r>
            <a:r>
              <a:rPr lang="ru-RU" sz="6400" b="1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6400" b="1" dirty="0">
                <a:latin typeface="Times New Roman"/>
                <a:ea typeface="Times New Roman"/>
                <a:cs typeface="Times New Roman"/>
              </a:rPr>
              <a:t>творческая</a:t>
            </a:r>
            <a:r>
              <a:rPr lang="ru-RU" sz="6400" b="1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6400" b="1" dirty="0">
                <a:latin typeface="Times New Roman"/>
                <a:ea typeface="Times New Roman"/>
                <a:cs typeface="Times New Roman"/>
              </a:rPr>
              <a:t>образовательная</a:t>
            </a:r>
            <a:r>
              <a:rPr lang="ru-RU" sz="6400" b="1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6400" b="1" dirty="0">
                <a:latin typeface="Times New Roman"/>
                <a:ea typeface="Times New Roman"/>
                <a:cs typeface="Times New Roman"/>
              </a:rPr>
              <a:t>среда,</a:t>
            </a:r>
            <a:r>
              <a:rPr lang="ru-RU" sz="6400" b="1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6400" b="1" dirty="0">
                <a:latin typeface="Times New Roman"/>
                <a:ea typeface="Times New Roman"/>
                <a:cs typeface="Times New Roman"/>
              </a:rPr>
              <a:t>которая</a:t>
            </a:r>
            <a:r>
              <a:rPr lang="ru-RU" sz="6400" b="1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6400" b="1" dirty="0">
                <a:latin typeface="Times New Roman"/>
                <a:ea typeface="Times New Roman"/>
                <a:cs typeface="Times New Roman"/>
              </a:rPr>
              <a:t>способствует</a:t>
            </a:r>
            <a:r>
              <a:rPr lang="ru-RU" sz="6400" b="1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6400" b="1" dirty="0">
                <a:latin typeface="Times New Roman"/>
                <a:ea typeface="Times New Roman"/>
                <a:cs typeface="Times New Roman"/>
              </a:rPr>
              <a:t>формированию</a:t>
            </a:r>
            <a:r>
              <a:rPr lang="ru-RU" sz="6400" b="1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6400" b="1" dirty="0"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6400" b="1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6400" b="1" dirty="0">
                <a:latin typeface="Times New Roman"/>
                <a:ea typeface="Times New Roman"/>
                <a:cs typeface="Times New Roman"/>
              </a:rPr>
              <a:t>развитию</a:t>
            </a:r>
            <a:r>
              <a:rPr lang="ru-RU" sz="6400" b="1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6400" b="1" dirty="0">
                <a:latin typeface="Times New Roman"/>
                <a:ea typeface="Times New Roman"/>
                <a:cs typeface="Times New Roman"/>
              </a:rPr>
              <a:t>креативного</a:t>
            </a:r>
            <a:r>
              <a:rPr lang="ru-RU" sz="6400" b="1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6400" b="1" dirty="0"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6400" b="1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6400" b="1" dirty="0">
                <a:latin typeface="Times New Roman"/>
                <a:ea typeface="Times New Roman"/>
                <a:cs typeface="Times New Roman"/>
              </a:rPr>
              <a:t>критического</a:t>
            </a:r>
            <a:r>
              <a:rPr lang="ru-RU" sz="6400" b="1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6400" b="1" dirty="0">
                <a:latin typeface="Times New Roman"/>
                <a:ea typeface="Times New Roman"/>
                <a:cs typeface="Times New Roman"/>
              </a:rPr>
              <a:t>мышления</a:t>
            </a:r>
            <a:r>
              <a:rPr lang="ru-RU" sz="6400" b="1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6400" b="1" dirty="0">
                <a:latin typeface="Times New Roman"/>
                <a:ea typeface="Times New Roman"/>
                <a:cs typeface="Times New Roman"/>
              </a:rPr>
              <a:t>школьников,</a:t>
            </a:r>
            <a:r>
              <a:rPr lang="ru-RU" sz="6400" b="1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6400" b="1" dirty="0">
                <a:latin typeface="Times New Roman"/>
                <a:ea typeface="Times New Roman"/>
                <a:cs typeface="Times New Roman"/>
              </a:rPr>
              <a:t>коммуникативных</a:t>
            </a:r>
            <a:r>
              <a:rPr lang="ru-RU" sz="6400" b="1" spc="-33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6400" b="1" dirty="0">
                <a:latin typeface="Times New Roman"/>
                <a:ea typeface="Times New Roman"/>
                <a:cs typeface="Times New Roman"/>
              </a:rPr>
              <a:t>умений,</a:t>
            </a:r>
            <a:r>
              <a:rPr lang="ru-RU" sz="6400" b="1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6400" b="1" dirty="0">
                <a:latin typeface="Times New Roman"/>
                <a:ea typeface="Times New Roman"/>
                <a:cs typeface="Times New Roman"/>
              </a:rPr>
              <a:t>социализации</a:t>
            </a:r>
            <a:r>
              <a:rPr lang="ru-RU" sz="6400" b="1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6400" b="1" dirty="0" smtClean="0">
                <a:latin typeface="Times New Roman"/>
                <a:ea typeface="Times New Roman"/>
                <a:cs typeface="Times New Roman"/>
              </a:rPr>
              <a:t>учащихся.</a:t>
            </a:r>
            <a:endParaRPr lang="ru-RU" sz="6400" b="1" dirty="0">
              <a:ea typeface="Times New Roman"/>
              <a:cs typeface="Times New Roman"/>
            </a:endParaRPr>
          </a:p>
          <a:p>
            <a:pPr marL="342900" marR="222250" lvl="0" indent="-342900" algn="just">
              <a:lnSpc>
                <a:spcPct val="150000"/>
              </a:lnSpc>
              <a:spcAft>
                <a:spcPts val="0"/>
              </a:spcAft>
              <a:buSzPts val="1400"/>
              <a:buFont typeface="Times New Roman"/>
              <a:buAutoNum type="arabicPeriod"/>
              <a:tabLst>
                <a:tab pos="1187450" algn="l"/>
              </a:tabLst>
            </a:pPr>
            <a:r>
              <a:rPr lang="ru-RU" sz="6400" b="1" dirty="0">
                <a:latin typeface="Times New Roman"/>
                <a:ea typeface="Times New Roman"/>
                <a:cs typeface="Times New Roman"/>
              </a:rPr>
              <a:t>Изменение</a:t>
            </a:r>
            <a:r>
              <a:rPr lang="ru-RU" sz="6400" b="1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6400" b="1" dirty="0">
                <a:latin typeface="Times New Roman"/>
                <a:ea typeface="Times New Roman"/>
                <a:cs typeface="Times New Roman"/>
              </a:rPr>
              <a:t>характера</a:t>
            </a:r>
            <a:r>
              <a:rPr lang="ru-RU" sz="6400" b="1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6400" b="1" dirty="0">
                <a:latin typeface="Times New Roman"/>
                <a:ea typeface="Times New Roman"/>
                <a:cs typeface="Times New Roman"/>
              </a:rPr>
              <a:t>взаимоотношений</a:t>
            </a:r>
            <a:r>
              <a:rPr lang="ru-RU" sz="6400" b="1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6400" b="1" dirty="0">
                <a:latin typeface="Times New Roman"/>
                <a:ea typeface="Times New Roman"/>
                <a:cs typeface="Times New Roman"/>
              </a:rPr>
              <a:t>всех</a:t>
            </a:r>
            <a:r>
              <a:rPr lang="ru-RU" sz="6400" b="1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6400" b="1" dirty="0">
                <a:latin typeface="Times New Roman"/>
                <a:ea typeface="Times New Roman"/>
                <a:cs typeface="Times New Roman"/>
              </a:rPr>
              <a:t>участников</a:t>
            </a:r>
            <a:r>
              <a:rPr lang="ru-RU" sz="6400" b="1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6400" b="1" dirty="0">
                <a:latin typeface="Times New Roman"/>
                <a:ea typeface="Times New Roman"/>
                <a:cs typeface="Times New Roman"/>
              </a:rPr>
              <a:t>образовательного процесса, переход к технологии </a:t>
            </a:r>
            <a:r>
              <a:rPr lang="ru-RU" sz="6400" b="1" dirty="0" smtClean="0">
                <a:latin typeface="Times New Roman"/>
                <a:ea typeface="Times New Roman"/>
                <a:cs typeface="Times New Roman"/>
              </a:rPr>
              <a:t>сотрудничества.</a:t>
            </a:r>
            <a:endParaRPr lang="ru-RU" sz="6400" b="1" dirty="0">
              <a:ea typeface="Times New Roman"/>
              <a:cs typeface="Times New Roman"/>
            </a:endParaRPr>
          </a:p>
          <a:p>
            <a:pPr marL="342900" marR="219710" lvl="0" indent="-342900" algn="just">
              <a:lnSpc>
                <a:spcPct val="150000"/>
              </a:lnSpc>
              <a:spcAft>
                <a:spcPts val="0"/>
              </a:spcAft>
              <a:buSzPts val="1400"/>
              <a:buFont typeface="Times New Roman"/>
              <a:buAutoNum type="arabicPeriod"/>
              <a:tabLst>
                <a:tab pos="1187450" algn="l"/>
              </a:tabLst>
            </a:pPr>
            <a:r>
              <a:rPr lang="ru-RU" sz="6400" b="1" dirty="0">
                <a:latin typeface="Times New Roman"/>
                <a:ea typeface="Times New Roman"/>
                <a:cs typeface="Times New Roman"/>
              </a:rPr>
              <a:t>Увеличится</a:t>
            </a:r>
            <a:r>
              <a:rPr lang="ru-RU" sz="6400" b="1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6400" b="1" dirty="0">
                <a:latin typeface="Times New Roman"/>
                <a:ea typeface="Times New Roman"/>
                <a:cs typeface="Times New Roman"/>
              </a:rPr>
              <a:t>степень</a:t>
            </a:r>
            <a:r>
              <a:rPr lang="ru-RU" sz="6400" b="1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6400" b="1" dirty="0">
                <a:latin typeface="Times New Roman"/>
                <a:ea typeface="Times New Roman"/>
                <a:cs typeface="Times New Roman"/>
              </a:rPr>
              <a:t>участия</a:t>
            </a:r>
            <a:r>
              <a:rPr lang="ru-RU" sz="6400" b="1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6400" b="1" dirty="0">
                <a:latin typeface="Times New Roman"/>
                <a:ea typeface="Times New Roman"/>
                <a:cs typeface="Times New Roman"/>
              </a:rPr>
              <a:t>всех</a:t>
            </a:r>
            <a:r>
              <a:rPr lang="ru-RU" sz="6400" b="1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6400" b="1" dirty="0">
                <a:latin typeface="Times New Roman"/>
                <a:ea typeface="Times New Roman"/>
                <a:cs typeface="Times New Roman"/>
              </a:rPr>
              <a:t>субъектов</a:t>
            </a:r>
            <a:r>
              <a:rPr lang="ru-RU" sz="6400" b="1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6400" b="1" dirty="0"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6400" b="1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6400" b="1" dirty="0">
                <a:latin typeface="Times New Roman"/>
                <a:ea typeface="Times New Roman"/>
                <a:cs typeface="Times New Roman"/>
              </a:rPr>
              <a:t>управлении</a:t>
            </a:r>
            <a:r>
              <a:rPr lang="ru-RU" sz="6400" b="1" spc="-33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6400" b="1" spc="-335" dirty="0" smtClean="0"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sz="6400" b="1" dirty="0" smtClean="0">
                <a:latin typeface="Times New Roman"/>
                <a:ea typeface="Times New Roman"/>
                <a:cs typeface="Times New Roman"/>
              </a:rPr>
              <a:t> образовательной деятельностью..</a:t>
            </a:r>
            <a:endParaRPr lang="ru-RU" sz="6400" b="1" dirty="0">
              <a:ea typeface="Times New Roman"/>
              <a:cs typeface="Times New Roman"/>
            </a:endParaRPr>
          </a:p>
          <a:p>
            <a:pPr marL="342900" marR="224155" lvl="0" indent="-342900" algn="just">
              <a:lnSpc>
                <a:spcPct val="150000"/>
              </a:lnSpc>
              <a:spcBef>
                <a:spcPts val="5"/>
              </a:spcBef>
              <a:spcAft>
                <a:spcPts val="0"/>
              </a:spcAft>
              <a:buSzPts val="1400"/>
              <a:buFont typeface="Times New Roman"/>
              <a:buAutoNum type="arabicPeriod"/>
              <a:tabLst>
                <a:tab pos="1187450" algn="l"/>
              </a:tabLst>
            </a:pPr>
            <a:r>
              <a:rPr lang="ru-RU" sz="6400" b="1" dirty="0">
                <a:latin typeface="Times New Roman"/>
                <a:ea typeface="Times New Roman"/>
                <a:cs typeface="Times New Roman"/>
              </a:rPr>
              <a:t>Занятость детей в сфере дополнительного </a:t>
            </a:r>
            <a:r>
              <a:rPr lang="ru-RU" sz="6400" b="1" dirty="0" smtClean="0">
                <a:latin typeface="Times New Roman"/>
                <a:ea typeface="Times New Roman"/>
                <a:cs typeface="Times New Roman"/>
              </a:rPr>
              <a:t>образования.</a:t>
            </a:r>
            <a:endParaRPr lang="ru-RU" sz="6400" b="1" dirty="0">
              <a:ea typeface="Times New Roman"/>
              <a:cs typeface="Times New Roman"/>
            </a:endParaRPr>
          </a:p>
          <a:p>
            <a:pPr marL="342900" marR="217170" lvl="0" indent="-342900" algn="just">
              <a:lnSpc>
                <a:spcPct val="150000"/>
              </a:lnSpc>
              <a:spcAft>
                <a:spcPts val="0"/>
              </a:spcAft>
              <a:buSzPts val="1400"/>
              <a:buFont typeface="Times New Roman"/>
              <a:buAutoNum type="arabicPeriod"/>
              <a:tabLst>
                <a:tab pos="1187450" algn="l"/>
              </a:tabLst>
            </a:pPr>
            <a:r>
              <a:rPr lang="ru-RU" sz="6400" b="1" dirty="0">
                <a:latin typeface="Times New Roman"/>
                <a:ea typeface="Times New Roman"/>
                <a:cs typeface="Times New Roman"/>
              </a:rPr>
              <a:t>Обеспечение</a:t>
            </a:r>
            <a:r>
              <a:rPr lang="ru-RU" sz="6400" b="1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6400" b="1" dirty="0">
                <a:latin typeface="Times New Roman"/>
                <a:ea typeface="Times New Roman"/>
                <a:cs typeface="Times New Roman"/>
              </a:rPr>
              <a:t>психолого-педагогического</a:t>
            </a:r>
            <a:r>
              <a:rPr lang="ru-RU" sz="6400" b="1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6400" b="1" dirty="0">
                <a:latin typeface="Times New Roman"/>
                <a:ea typeface="Times New Roman"/>
                <a:cs typeface="Times New Roman"/>
              </a:rPr>
              <a:t>сопровождения</a:t>
            </a:r>
            <a:r>
              <a:rPr lang="ru-RU" sz="6400" b="1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6400" b="1" dirty="0">
                <a:latin typeface="Times New Roman"/>
                <a:ea typeface="Times New Roman"/>
                <a:cs typeface="Times New Roman"/>
              </a:rPr>
              <a:t>учебно-</a:t>
            </a:r>
            <a:r>
              <a:rPr lang="ru-RU" sz="6400" b="1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6400" b="1" dirty="0">
                <a:latin typeface="Times New Roman"/>
                <a:ea typeface="Times New Roman"/>
                <a:cs typeface="Times New Roman"/>
              </a:rPr>
              <a:t>воспитательного процесса.</a:t>
            </a:r>
            <a:endParaRPr lang="ru-RU" sz="6400" b="1" dirty="0">
              <a:ea typeface="Times New Roman"/>
              <a:cs typeface="Times New Roman"/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006590" y="1508760"/>
            <a:ext cx="4575810" cy="4617403"/>
          </a:xfrm>
        </p:spPr>
        <p:txBody>
          <a:bodyPr>
            <a:normAutofit/>
          </a:bodyPr>
          <a:lstStyle/>
          <a:p>
            <a:pPr marL="0" lvl="0" indent="0" algn="ctr" defTabSz="914400">
              <a:spcBef>
                <a:spcPts val="0"/>
              </a:spcBef>
              <a:buNone/>
              <a:defRPr/>
            </a:pPr>
            <a:r>
              <a:rPr lang="ru-RU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</a:t>
            </a:r>
            <a:r>
              <a:rPr lang="ru-RU" sz="2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школу </a:t>
            </a:r>
            <a:r>
              <a:rPr lang="ru-RU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открытой </a:t>
            </a:r>
            <a:r>
              <a:rPr lang="ru-RU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творческой территорией ,</a:t>
            </a:r>
          </a:p>
          <a:p>
            <a:pPr marL="0" lvl="0" indent="0" algn="ctr" defTabSz="914400">
              <a:spcBef>
                <a:spcPts val="0"/>
              </a:spcBef>
              <a:buNone/>
              <a:defRPr/>
            </a:pPr>
            <a:r>
              <a:rPr lang="ru-RU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 качественно новой формой взаимодействия между всеми участниками образовательного процесса, </a:t>
            </a:r>
          </a:p>
          <a:p>
            <a:pPr marL="0" lvl="0" indent="0" algn="ctr" defTabSz="914400">
              <a:spcBef>
                <a:spcPts val="0"/>
              </a:spcBef>
              <a:buNone/>
              <a:defRPr/>
            </a:pPr>
            <a:r>
              <a:rPr lang="ru-RU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позволит </a:t>
            </a:r>
            <a:r>
              <a:rPr lang="ru-RU" sz="2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white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ДЕТЯМ </a:t>
            </a:r>
            <a:r>
              <a:rPr lang="ru-RU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гармонично развиваться, </a:t>
            </a:r>
            <a:r>
              <a:rPr lang="ru-RU" sz="2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 </a:t>
            </a:r>
            <a:r>
              <a:rPr lang="ru-RU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–работать эффективно, </a:t>
            </a:r>
            <a:r>
              <a:rPr lang="ru-RU" sz="2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</a:t>
            </a:r>
            <a:r>
              <a:rPr lang="ru-RU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–реализовать свою роль в развитии и воспитании 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319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6600"/>
                </a:solidFill>
                <a:latin typeface="Times New Roman"/>
                <a:ea typeface="Times New Roman"/>
              </a:rPr>
              <a:t>Главные результаты	школы	после	создания </a:t>
            </a:r>
            <a:r>
              <a:rPr lang="ru-RU" sz="3200" b="1" spc="-5" dirty="0">
                <a:solidFill>
                  <a:srgbClr val="006600"/>
                </a:solidFill>
                <a:latin typeface="Times New Roman"/>
                <a:ea typeface="Times New Roman"/>
              </a:rPr>
              <a:t>творческо-карьерной</a:t>
            </a:r>
            <a:r>
              <a:rPr lang="ru-RU" sz="3200" b="1" spc="-335" dirty="0">
                <a:solidFill>
                  <a:srgbClr val="006600"/>
                </a:solidFill>
                <a:latin typeface="Times New Roman"/>
                <a:ea typeface="Times New Roman"/>
              </a:rPr>
              <a:t> </a:t>
            </a:r>
            <a:r>
              <a:rPr lang="ru-RU" sz="3200" b="1" dirty="0">
                <a:solidFill>
                  <a:srgbClr val="006600"/>
                </a:solidFill>
                <a:latin typeface="Times New Roman"/>
                <a:ea typeface="Times New Roman"/>
              </a:rPr>
              <a:t>личностно-развивающей образовательной среды</a:t>
            </a:r>
            <a:endParaRPr lang="ru-RU" sz="3200" b="1" dirty="0">
              <a:solidFill>
                <a:srgbClr val="0066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R="223520" algn="just">
              <a:lnSpc>
                <a:spcPct val="150000"/>
              </a:lnSpc>
              <a:buSzPts val="1400"/>
              <a:tabLst>
                <a:tab pos="1398270" algn="l"/>
              </a:tabLst>
            </a:pPr>
            <a:r>
              <a:rPr lang="ru-RU" sz="4000" dirty="0">
                <a:latin typeface="Times New Roman"/>
                <a:ea typeface="Times New Roman"/>
                <a:cs typeface="Times New Roman"/>
              </a:rPr>
              <a:t>Высокое</a:t>
            </a:r>
            <a:r>
              <a:rPr lang="ru-RU" sz="40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4000" dirty="0">
                <a:latin typeface="Times New Roman"/>
                <a:ea typeface="Times New Roman"/>
                <a:cs typeface="Times New Roman"/>
              </a:rPr>
              <a:t>качество</a:t>
            </a:r>
            <a:r>
              <a:rPr lang="ru-RU" sz="40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4000" dirty="0">
                <a:latin typeface="Times New Roman"/>
                <a:ea typeface="Times New Roman"/>
                <a:cs typeface="Times New Roman"/>
              </a:rPr>
              <a:t>образования,</a:t>
            </a:r>
            <a:r>
              <a:rPr lang="ru-RU" sz="40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4000" dirty="0">
                <a:latin typeface="Times New Roman"/>
                <a:ea typeface="Times New Roman"/>
                <a:cs typeface="Times New Roman"/>
              </a:rPr>
              <a:t>его</a:t>
            </a:r>
            <a:r>
              <a:rPr lang="ru-RU" sz="40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4000" dirty="0">
                <a:latin typeface="Times New Roman"/>
                <a:ea typeface="Times New Roman"/>
                <a:cs typeface="Times New Roman"/>
              </a:rPr>
              <a:t>доступность,</a:t>
            </a:r>
            <a:r>
              <a:rPr lang="ru-RU" sz="40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4000" dirty="0">
                <a:latin typeface="Times New Roman"/>
                <a:ea typeface="Times New Roman"/>
                <a:cs typeface="Times New Roman"/>
              </a:rPr>
              <a:t>открытость,</a:t>
            </a:r>
            <a:r>
              <a:rPr lang="ru-RU" sz="40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4000" dirty="0">
                <a:latin typeface="Times New Roman"/>
                <a:ea typeface="Times New Roman"/>
                <a:cs typeface="Times New Roman"/>
              </a:rPr>
              <a:t>привлекательность</a:t>
            </a:r>
            <a:r>
              <a:rPr lang="ru-RU" sz="4000" spc="-2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4000" dirty="0">
                <a:latin typeface="Times New Roman"/>
                <a:ea typeface="Times New Roman"/>
                <a:cs typeface="Times New Roman"/>
              </a:rPr>
              <a:t>для обучающихся;</a:t>
            </a:r>
            <a:endParaRPr lang="ru-RU" sz="3200" dirty="0">
              <a:latin typeface="Times New Roman"/>
              <a:ea typeface="Times New Roman"/>
              <a:cs typeface="Times New Roman"/>
            </a:endParaRPr>
          </a:p>
          <a:p>
            <a:pPr marR="223520" algn="just">
              <a:lnSpc>
                <a:spcPct val="150000"/>
              </a:lnSpc>
              <a:buSzPts val="1400"/>
              <a:tabLst>
                <a:tab pos="1398270" algn="l"/>
              </a:tabLst>
            </a:pPr>
            <a:r>
              <a:rPr lang="ru-RU" sz="4000" dirty="0">
                <a:latin typeface="Times New Roman"/>
                <a:ea typeface="Times New Roman"/>
                <a:cs typeface="Times New Roman"/>
              </a:rPr>
              <a:t>Готовность</a:t>
            </a:r>
            <a:r>
              <a:rPr lang="ru-RU" sz="40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4000" dirty="0">
                <a:latin typeface="Times New Roman"/>
                <a:ea typeface="Times New Roman"/>
                <a:cs typeface="Times New Roman"/>
              </a:rPr>
              <a:t>выпускников</a:t>
            </a:r>
            <a:r>
              <a:rPr lang="ru-RU" sz="40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4000" dirty="0">
                <a:latin typeface="Times New Roman"/>
                <a:ea typeface="Times New Roman"/>
                <a:cs typeface="Times New Roman"/>
              </a:rPr>
              <a:t>к</a:t>
            </a:r>
            <a:r>
              <a:rPr lang="ru-RU" sz="40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4000" dirty="0">
                <a:latin typeface="Times New Roman"/>
                <a:ea typeface="Times New Roman"/>
                <a:cs typeface="Times New Roman"/>
              </a:rPr>
              <a:t>дальнейшему</a:t>
            </a:r>
            <a:r>
              <a:rPr lang="ru-RU" sz="40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4000" dirty="0">
                <a:latin typeface="Times New Roman"/>
                <a:ea typeface="Times New Roman"/>
                <a:cs typeface="Times New Roman"/>
              </a:rPr>
              <a:t>обучению,</a:t>
            </a:r>
            <a:r>
              <a:rPr lang="ru-RU" sz="40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4000" dirty="0">
                <a:latin typeface="Times New Roman"/>
                <a:ea typeface="Times New Roman"/>
                <a:cs typeface="Times New Roman"/>
              </a:rPr>
              <a:t>достижение</a:t>
            </a:r>
            <a:r>
              <a:rPr lang="ru-RU" sz="40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4000" dirty="0">
                <a:latin typeface="Times New Roman"/>
                <a:ea typeface="Times New Roman"/>
                <a:cs typeface="Times New Roman"/>
              </a:rPr>
              <a:t>выпускниками школы высокого уровня коммуникативной компетентности и</a:t>
            </a:r>
            <a:r>
              <a:rPr lang="ru-RU" sz="40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4000" dirty="0">
                <a:latin typeface="Times New Roman"/>
                <a:ea typeface="Times New Roman"/>
                <a:cs typeface="Times New Roman"/>
              </a:rPr>
              <a:t>развитого эмоционального</a:t>
            </a:r>
            <a:r>
              <a:rPr lang="ru-RU" sz="40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4000" dirty="0">
                <a:latin typeface="Times New Roman"/>
                <a:ea typeface="Times New Roman"/>
                <a:cs typeface="Times New Roman"/>
              </a:rPr>
              <a:t>интеллекта</a:t>
            </a:r>
            <a:r>
              <a:rPr lang="ru-RU" sz="4000" dirty="0" smtClean="0">
                <a:latin typeface="Times New Roman"/>
                <a:ea typeface="Times New Roman"/>
                <a:cs typeface="Times New Roman"/>
              </a:rPr>
              <a:t>;</a:t>
            </a:r>
            <a:endParaRPr lang="ru-RU" sz="32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R="223520" algn="just">
              <a:lnSpc>
                <a:spcPct val="150000"/>
              </a:lnSpc>
              <a:buSzPts val="1400"/>
              <a:tabLst>
                <a:tab pos="1398270" algn="l"/>
              </a:tabLst>
            </a:pPr>
            <a:r>
              <a:rPr lang="ru-RU" sz="3600" dirty="0">
                <a:latin typeface="Times New Roman"/>
                <a:ea typeface="Times New Roman"/>
                <a:cs typeface="Times New Roman"/>
              </a:rPr>
              <a:t>Создание социально значимых продуктов , инициатив;</a:t>
            </a:r>
            <a:endParaRPr lang="ru-RU" sz="2800" dirty="0">
              <a:latin typeface="Times New Roman"/>
              <a:ea typeface="Times New Roman"/>
              <a:cs typeface="Times New Roman"/>
            </a:endParaRPr>
          </a:p>
          <a:p>
            <a:pPr marR="223520" algn="just">
              <a:lnSpc>
                <a:spcPct val="150000"/>
              </a:lnSpc>
              <a:buSzPts val="1400"/>
              <a:tabLst>
                <a:tab pos="1398270" algn="l"/>
              </a:tabLst>
            </a:pPr>
            <a:r>
              <a:rPr lang="ru-RU" sz="3600" dirty="0">
                <a:latin typeface="Times New Roman"/>
                <a:ea typeface="Times New Roman"/>
                <a:cs typeface="Times New Roman"/>
              </a:rPr>
              <a:t>Демонстрация </a:t>
            </a:r>
            <a:r>
              <a:rPr lang="ru-RU" sz="36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600" dirty="0">
                <a:latin typeface="Times New Roman"/>
                <a:ea typeface="Times New Roman"/>
                <a:cs typeface="Times New Roman"/>
              </a:rPr>
              <a:t>педагогами,</a:t>
            </a:r>
            <a:r>
              <a:rPr lang="ru-RU" sz="36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600" dirty="0">
                <a:latin typeface="Times New Roman"/>
                <a:ea typeface="Times New Roman"/>
                <a:cs typeface="Times New Roman"/>
              </a:rPr>
              <a:t>обучающимися</a:t>
            </a:r>
            <a:r>
              <a:rPr lang="ru-RU" sz="36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600" dirty="0"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36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600" dirty="0">
                <a:latin typeface="Times New Roman"/>
                <a:ea typeface="Times New Roman"/>
                <a:cs typeface="Times New Roman"/>
              </a:rPr>
              <a:t>родителями</a:t>
            </a:r>
            <a:r>
              <a:rPr lang="ru-RU" sz="36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600" dirty="0">
                <a:latin typeface="Times New Roman"/>
                <a:ea typeface="Times New Roman"/>
                <a:cs typeface="Times New Roman"/>
              </a:rPr>
              <a:t>доброжелательности</a:t>
            </a:r>
            <a:r>
              <a:rPr lang="ru-RU" sz="36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600" dirty="0"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36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600" dirty="0">
                <a:latin typeface="Times New Roman"/>
                <a:ea typeface="Times New Roman"/>
                <a:cs typeface="Times New Roman"/>
              </a:rPr>
              <a:t>эмоциональной</a:t>
            </a:r>
            <a:r>
              <a:rPr lang="ru-RU" sz="3600" spc="-1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600" dirty="0">
                <a:latin typeface="Times New Roman"/>
                <a:ea typeface="Times New Roman"/>
                <a:cs typeface="Times New Roman"/>
              </a:rPr>
              <a:t>отзывчивости,</a:t>
            </a:r>
            <a:r>
              <a:rPr lang="ru-RU" sz="3600" spc="-1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600" dirty="0">
                <a:latin typeface="Times New Roman"/>
                <a:ea typeface="Times New Roman"/>
                <a:cs typeface="Times New Roman"/>
              </a:rPr>
              <a:t>понимание чувства</a:t>
            </a:r>
            <a:r>
              <a:rPr lang="ru-RU" sz="3600" spc="-1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600" dirty="0">
                <a:latin typeface="Times New Roman"/>
                <a:ea typeface="Times New Roman"/>
                <a:cs typeface="Times New Roman"/>
              </a:rPr>
              <a:t>других,</a:t>
            </a:r>
            <a:r>
              <a:rPr lang="ru-RU" sz="3600" spc="-1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600" dirty="0">
                <a:latin typeface="Times New Roman"/>
                <a:ea typeface="Times New Roman"/>
                <a:cs typeface="Times New Roman"/>
              </a:rPr>
              <a:t>сопереживание;</a:t>
            </a:r>
            <a:endParaRPr lang="ru-RU" sz="2800" dirty="0">
              <a:latin typeface="Times New Roman"/>
              <a:ea typeface="Times New Roman"/>
              <a:cs typeface="Times New Roman"/>
            </a:endParaRPr>
          </a:p>
          <a:p>
            <a:pPr marR="223520" algn="just">
              <a:lnSpc>
                <a:spcPct val="150000"/>
              </a:lnSpc>
              <a:buSzPts val="1400"/>
              <a:tabLst>
                <a:tab pos="1398270" algn="l"/>
              </a:tabLst>
            </a:pPr>
            <a:r>
              <a:rPr lang="ru-RU" sz="3600" dirty="0">
                <a:latin typeface="Times New Roman"/>
                <a:ea typeface="Times New Roman"/>
                <a:cs typeface="Times New Roman"/>
              </a:rPr>
              <a:t>Включенность детей</a:t>
            </a:r>
            <a:r>
              <a:rPr lang="ru-RU" sz="36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600" dirty="0"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36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600" dirty="0">
                <a:latin typeface="Times New Roman"/>
                <a:ea typeface="Times New Roman"/>
                <a:cs typeface="Times New Roman"/>
              </a:rPr>
              <a:t>взрослых</a:t>
            </a:r>
            <a:r>
              <a:rPr lang="ru-RU" sz="36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600" dirty="0"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36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600" dirty="0" err="1">
                <a:latin typeface="Times New Roman"/>
                <a:ea typeface="Times New Roman"/>
                <a:cs typeface="Times New Roman"/>
              </a:rPr>
              <a:t>соорганизацию</a:t>
            </a:r>
            <a:r>
              <a:rPr lang="ru-RU" sz="36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600" dirty="0"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36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600" dirty="0" err="1">
                <a:latin typeface="Times New Roman"/>
                <a:ea typeface="Times New Roman"/>
                <a:cs typeface="Times New Roman"/>
              </a:rPr>
              <a:t>соуправление</a:t>
            </a:r>
            <a:r>
              <a:rPr lang="ru-RU" sz="36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600" dirty="0">
                <a:latin typeface="Times New Roman"/>
                <a:ea typeface="Times New Roman"/>
                <a:cs typeface="Times New Roman"/>
              </a:rPr>
              <a:t>жизнедеятельностью</a:t>
            </a:r>
            <a:r>
              <a:rPr lang="ru-RU" sz="3600" spc="-1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600" dirty="0">
                <a:latin typeface="Times New Roman"/>
                <a:ea typeface="Times New Roman"/>
                <a:cs typeface="Times New Roman"/>
              </a:rPr>
              <a:t>школы;</a:t>
            </a:r>
            <a:endParaRPr lang="ru-RU" sz="2800" dirty="0">
              <a:latin typeface="Times New Roman"/>
              <a:ea typeface="Times New Roman"/>
              <a:cs typeface="Times New Roman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359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57200" marR="223520" lvl="1">
              <a:lnSpc>
                <a:spcPct val="150000"/>
              </a:lnSpc>
              <a:spcAft>
                <a:spcPts val="1000"/>
              </a:spcAft>
              <a:tabLst>
                <a:tab pos="1398270" algn="l"/>
              </a:tabLst>
            </a:pPr>
            <a:r>
              <a:rPr lang="ru-RU" sz="2800" b="1" dirty="0" smtClean="0">
                <a:solidFill>
                  <a:srgbClr val="006600"/>
                </a:solidFill>
                <a:effectLst/>
                <a:latin typeface="Calibri"/>
                <a:ea typeface="Calibri"/>
                <a:cs typeface="Times New Roman"/>
              </a:rPr>
              <a:t>Стратегический план важнейших изменений для создания ЛРОС</a:t>
            </a:r>
            <a:r>
              <a:rPr lang="ru-RU" sz="2800" dirty="0" smtClean="0">
                <a:solidFill>
                  <a:srgbClr val="006600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 smtClean="0">
                <a:solidFill>
                  <a:srgbClr val="006600"/>
                </a:solidFill>
                <a:effectLst/>
                <a:latin typeface="Calibri"/>
                <a:ea typeface="Calibri"/>
                <a:cs typeface="Times New Roman"/>
              </a:rPr>
            </a:br>
            <a:endParaRPr lang="ru-RU" sz="2800" dirty="0">
              <a:solidFill>
                <a:srgbClr val="0066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Изменения в образовательной </a:t>
            </a:r>
            <a:r>
              <a:rPr lang="ru-RU" dirty="0" smtClean="0"/>
              <a:t>подсистеме;</a:t>
            </a:r>
          </a:p>
          <a:p>
            <a:r>
              <a:rPr lang="ru-RU" dirty="0" smtClean="0"/>
              <a:t>Изменения </a:t>
            </a:r>
            <a:r>
              <a:rPr lang="ru-RU" dirty="0" smtClean="0"/>
              <a:t>в организационной подсистеме;</a:t>
            </a:r>
          </a:p>
          <a:p>
            <a:r>
              <a:rPr lang="ru-RU" dirty="0" smtClean="0"/>
              <a:t>Изменения в предметно-пространственной среде;</a:t>
            </a:r>
          </a:p>
          <a:p>
            <a:r>
              <a:rPr lang="ru-RU" dirty="0" smtClean="0"/>
              <a:t>Изменения в ресурсном обеспечении;</a:t>
            </a:r>
          </a:p>
          <a:p>
            <a:r>
              <a:rPr lang="ru-RU" dirty="0" smtClean="0"/>
              <a:t>Изменения в управлении.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035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Контуры дорожной карты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95935" marR="170815" lvl="0" indent="-285750" defTabSz="914400">
              <a:lnSpc>
                <a:spcPct val="115000"/>
              </a:lnSpc>
              <a:spcBef>
                <a:spcPts val="0"/>
              </a:spcBef>
              <a:spcAft>
                <a:spcPts val="15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Экспертиза среды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школы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дальнейшей разработки и внедрения изменений в рамках Проекта.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95935" marR="170815" lvl="0" indent="-285750" defTabSz="914400">
              <a:lnSpc>
                <a:spcPct val="115000"/>
              </a:lnSpc>
              <a:spcBef>
                <a:spcPts val="0"/>
              </a:spcBef>
              <a:spcAft>
                <a:spcPts val="15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эффективной команды, заинтересованной в трансформации образовательной среды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школы.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95935" marR="170815" lvl="0" indent="-285750" defTabSz="914400">
              <a:lnSpc>
                <a:spcPct val="115000"/>
              </a:lnSpc>
              <a:spcBef>
                <a:spcPts val="0"/>
              </a:spcBef>
              <a:spcAft>
                <a:spcPts val="15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нормативно-правового сопровождения Проекта.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95935" marR="170815" lvl="0" indent="-285750" algn="just" defTabSz="914400">
              <a:lnSpc>
                <a:spcPct val="115000"/>
              </a:lnSpc>
              <a:spcBef>
                <a:spcPts val="0"/>
              </a:spcBef>
              <a:spcAft>
                <a:spcPts val="15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Вовлечение в эту работу всех участников образовательных отношений и обучение заинтересованных         участников – запуск работы профессиональных обучающихся сообществ – ПОС.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95935" marR="170815" lvl="0" indent="-285750" defTabSz="914400">
              <a:lnSpc>
                <a:spcPct val="115000"/>
              </a:lnSpc>
              <a:spcBef>
                <a:spcPts val="0"/>
              </a:spcBef>
              <a:spcAft>
                <a:spcPts val="15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Внедрение технологий и УМК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95935" marR="170815" lvl="0" indent="-285750" defTabSz="914400">
              <a:lnSpc>
                <a:spcPct val="115000"/>
              </a:lnSpc>
              <a:spcBef>
                <a:spcPts val="0"/>
              </a:spcBef>
              <a:spcAft>
                <a:spcPts val="15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Внедрение новых технологий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взаимодействия.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95935" marR="170815" lvl="0" indent="-285750" defTabSz="914400">
              <a:lnSpc>
                <a:spcPct val="115000"/>
              </a:lnSpc>
              <a:spcBef>
                <a:spcPts val="0"/>
              </a:spcBef>
              <a:spcAft>
                <a:spcPts val="15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Промежуточный мониторинг, коррекция плана «дорожной карты».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0185" marR="170815" lvl="0" indent="351155" defTabSz="914400">
              <a:lnSpc>
                <a:spcPct val="115000"/>
              </a:lnSpc>
              <a:spcBef>
                <a:spcPts val="0"/>
              </a:spcBef>
              <a:spcAft>
                <a:spcPts val="15"/>
              </a:spcAft>
              <a:buNone/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	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95935" marR="170815" lvl="0" indent="-285750" defTabSz="914400">
              <a:lnSpc>
                <a:spcPct val="115000"/>
              </a:lnSpc>
              <a:spcBef>
                <a:spcPts val="0"/>
              </a:spcBef>
              <a:spcAft>
                <a:spcPts val="15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Реализация плана проекта по созданию творческой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карьерной образовательной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среды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95935" marR="170815" lvl="0" indent="-285750" defTabSz="914400">
              <a:lnSpc>
                <a:spcPct val="115000"/>
              </a:lnSpc>
              <a:spcBef>
                <a:spcPts val="0"/>
              </a:spcBef>
              <a:spcAft>
                <a:spcPts val="15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Продолжение преобразования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«безмятежной»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образовательной среды: внесение изменений во все компоненты среды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школы организации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 том числе локальные акты школы; 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95935" marR="170815" lvl="0" indent="-285750" defTabSz="914400">
              <a:lnSpc>
                <a:spcPct val="115000"/>
              </a:lnSpc>
              <a:spcBef>
                <a:spcPts val="0"/>
              </a:spcBef>
              <a:spcAft>
                <a:spcPts val="15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Взаимообмен опытом, работа ПОС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95935" marR="170815" lvl="0" indent="-285750" defTabSz="914400">
              <a:lnSpc>
                <a:spcPct val="115000"/>
              </a:lnSpc>
              <a:spcBef>
                <a:spcPts val="0"/>
              </a:spcBef>
              <a:spcAft>
                <a:spcPts val="15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Промежуточный мониторинг, коррекция плана «дорожной карты».</a:t>
            </a:r>
          </a:p>
          <a:p>
            <a:pPr marL="210185" marR="170815" lvl="0" indent="0" defTabSz="914400">
              <a:lnSpc>
                <a:spcPct val="115000"/>
              </a:lnSpc>
              <a:spcBef>
                <a:spcPts val="0"/>
              </a:spcBef>
              <a:spcAft>
                <a:spcPts val="15"/>
              </a:spcAft>
              <a:buNone/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5935" marR="170815" lvl="0" indent="-285750" defTabSz="914400">
              <a:lnSpc>
                <a:spcPct val="115000"/>
              </a:lnSpc>
              <a:spcBef>
                <a:spcPts val="0"/>
              </a:spcBef>
              <a:spcAft>
                <a:spcPts val="15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Реализация проекта по созданию творческой образовательной с заданными показателями и подведение итогов (мониторинг), определение эффективности проекта, трансляция опыта его разработки и формирования ресурсного пакета проекта, определение дальнейших стратегических целей ОО. 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88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lvl="1">
              <a:lnSpc>
                <a:spcPct val="115000"/>
              </a:lnSpc>
              <a:spcBef>
                <a:spcPts val="1250"/>
              </a:spcBef>
              <a:spcAft>
                <a:spcPts val="0"/>
              </a:spcAft>
              <a:buSzPts val="1400"/>
              <a:tabLst>
                <a:tab pos="409575" algn="l"/>
              </a:tabLst>
            </a:pPr>
            <a:r>
              <a:rPr lang="ru-RU" sz="3600" b="1" dirty="0" smtClean="0">
                <a:solidFill>
                  <a:srgbClr val="006600"/>
                </a:solidFill>
                <a:effectLst/>
                <a:latin typeface="Times New Roman"/>
                <a:ea typeface="Times New Roman"/>
                <a:cs typeface="Times New Roman"/>
              </a:rPr>
              <a:t>Список</a:t>
            </a:r>
            <a:r>
              <a:rPr lang="ru-RU" sz="3600" b="1" spc="-20" dirty="0" smtClean="0">
                <a:solidFill>
                  <a:srgbClr val="0066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600" b="1" dirty="0" smtClean="0">
                <a:solidFill>
                  <a:srgbClr val="006600"/>
                </a:solidFill>
                <a:effectLst/>
                <a:latin typeface="Times New Roman"/>
                <a:ea typeface="Times New Roman"/>
                <a:cs typeface="Times New Roman"/>
              </a:rPr>
              <a:t>значимых</a:t>
            </a:r>
            <a:r>
              <a:rPr lang="ru-RU" sz="3600" b="1" spc="-10" dirty="0" smtClean="0">
                <a:solidFill>
                  <a:srgbClr val="0066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600" b="1" dirty="0" smtClean="0">
                <a:solidFill>
                  <a:srgbClr val="006600"/>
                </a:solidFill>
                <a:effectLst/>
                <a:latin typeface="Times New Roman"/>
                <a:ea typeface="Times New Roman"/>
                <a:cs typeface="Times New Roman"/>
              </a:rPr>
              <a:t>продуктов</a:t>
            </a:r>
            <a:r>
              <a:rPr lang="ru-RU" sz="3600" b="1" spc="-20" dirty="0" smtClean="0">
                <a:solidFill>
                  <a:srgbClr val="0066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600" b="1" dirty="0" smtClean="0">
                <a:solidFill>
                  <a:srgbClr val="006600"/>
                </a:solidFill>
                <a:effectLst/>
                <a:latin typeface="Times New Roman"/>
                <a:ea typeface="Times New Roman"/>
                <a:cs typeface="Times New Roman"/>
              </a:rPr>
              <a:t>проекта</a:t>
            </a:r>
            <a:r>
              <a:rPr lang="ru-RU" sz="1400" dirty="0" smtClean="0">
                <a:effectLst/>
                <a:latin typeface="Calibri"/>
                <a:ea typeface="Times New Roman"/>
                <a:cs typeface="Times New Roman"/>
              </a:rPr>
              <a:t/>
            </a:r>
            <a:br>
              <a:rPr lang="ru-RU" sz="1400" dirty="0" smtClean="0">
                <a:effectLst/>
                <a:latin typeface="Calibri"/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1428750" lvl="2" indent="-514350">
              <a:lnSpc>
                <a:spcPct val="115000"/>
              </a:lnSpc>
              <a:spcBef>
                <a:spcPts val="790"/>
              </a:spcBef>
              <a:spcAft>
                <a:spcPts val="0"/>
              </a:spcAft>
              <a:buSzPts val="1400"/>
              <a:buAutoNum type="arabicPeriod"/>
              <a:tabLst>
                <a:tab pos="590550" algn="l"/>
              </a:tabLst>
            </a:pPr>
            <a:r>
              <a:rPr lang="ru-RU" sz="3200" dirty="0" smtClean="0">
                <a:latin typeface="Times New Roman"/>
                <a:ea typeface="Times New Roman"/>
                <a:cs typeface="Times New Roman"/>
              </a:rPr>
              <a:t>Эффективно</a:t>
            </a:r>
            <a:r>
              <a:rPr lang="ru-RU" sz="3200" spc="-35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>действующий орган</a:t>
            </a:r>
            <a:r>
              <a:rPr lang="ru-RU" sz="3200" spc="-1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>ученического</a:t>
            </a:r>
            <a:r>
              <a:rPr lang="ru-RU" sz="3200" spc="-2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200" dirty="0" smtClean="0">
                <a:latin typeface="Times New Roman"/>
                <a:ea typeface="Times New Roman"/>
                <a:cs typeface="Times New Roman"/>
              </a:rPr>
              <a:t>самоуправления.</a:t>
            </a:r>
            <a:endParaRPr lang="ru-RU" sz="2400" dirty="0" smtClean="0">
              <a:ea typeface="Times New Roman"/>
              <a:cs typeface="Times New Roman"/>
            </a:endParaRPr>
          </a:p>
          <a:p>
            <a:pPr marL="1428750" lvl="2" indent="-514350">
              <a:lnSpc>
                <a:spcPct val="115000"/>
              </a:lnSpc>
              <a:spcBef>
                <a:spcPts val="790"/>
              </a:spcBef>
              <a:spcAft>
                <a:spcPts val="0"/>
              </a:spcAft>
              <a:buSzPts val="1400"/>
              <a:buAutoNum type="arabicPeriod"/>
              <a:tabLst>
                <a:tab pos="590550" algn="l"/>
              </a:tabLst>
            </a:pPr>
            <a:r>
              <a:rPr lang="ru-RU" sz="3200" dirty="0" smtClean="0">
                <a:latin typeface="Times New Roman"/>
                <a:ea typeface="Times New Roman"/>
                <a:cs typeface="Times New Roman"/>
              </a:rPr>
              <a:t>Разработка</a:t>
            </a:r>
            <a:r>
              <a:rPr lang="ru-RU" sz="3200" spc="-15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>не</a:t>
            </a:r>
            <a:r>
              <a:rPr lang="ru-RU" sz="3200" spc="-1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>менее</a:t>
            </a:r>
            <a:r>
              <a:rPr lang="ru-RU" sz="3200" spc="-2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>15</a:t>
            </a:r>
            <a:r>
              <a:rPr lang="ru-RU" sz="3200" spc="-1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>сценариев</a:t>
            </a:r>
            <a:r>
              <a:rPr lang="ru-RU" sz="3200" spc="-3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>общешкольных</a:t>
            </a:r>
            <a:r>
              <a:rPr lang="ru-RU" sz="3200" spc="-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>мероприятий,</a:t>
            </a:r>
            <a:r>
              <a:rPr lang="ru-RU" sz="3200" spc="-2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200" dirty="0" smtClean="0">
                <a:latin typeface="Times New Roman"/>
                <a:ea typeface="Times New Roman"/>
                <a:cs typeface="Times New Roman"/>
              </a:rPr>
              <a:t>акций.</a:t>
            </a:r>
            <a:endParaRPr lang="ru-RU" sz="2400" dirty="0" smtClean="0">
              <a:ea typeface="Times New Roman"/>
              <a:cs typeface="Times New Roman"/>
            </a:endParaRPr>
          </a:p>
          <a:p>
            <a:pPr marL="1428750" lvl="2" indent="-514350">
              <a:lnSpc>
                <a:spcPct val="115000"/>
              </a:lnSpc>
              <a:spcBef>
                <a:spcPts val="790"/>
              </a:spcBef>
              <a:spcAft>
                <a:spcPts val="0"/>
              </a:spcAft>
              <a:buSzPts val="1400"/>
              <a:buAutoNum type="arabicPeriod"/>
              <a:tabLst>
                <a:tab pos="590550" algn="l"/>
              </a:tabLst>
            </a:pPr>
            <a:r>
              <a:rPr lang="ru-RU" sz="3200" dirty="0" smtClean="0">
                <a:latin typeface="Times New Roman"/>
                <a:ea typeface="Times New Roman"/>
                <a:cs typeface="Times New Roman"/>
              </a:rPr>
              <a:t>Разработка</a:t>
            </a:r>
            <a:r>
              <a:rPr lang="ru-RU" sz="3200" spc="325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>не</a:t>
            </a:r>
            <a:r>
              <a:rPr lang="ru-RU" sz="3200" spc="-1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>менее</a:t>
            </a:r>
            <a:r>
              <a:rPr lang="ru-RU" sz="3200" spc="-1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>2</a:t>
            </a:r>
            <a:r>
              <a:rPr lang="ru-RU" sz="3200" spc="-1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>тренингов</a:t>
            </a:r>
            <a:r>
              <a:rPr lang="ru-RU" sz="3200" spc="-2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>для</a:t>
            </a:r>
            <a:r>
              <a:rPr lang="ru-RU" sz="3200" spc="-2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200" dirty="0" smtClean="0">
                <a:latin typeface="Times New Roman"/>
                <a:ea typeface="Times New Roman"/>
                <a:cs typeface="Times New Roman"/>
              </a:rPr>
              <a:t>педагогов.</a:t>
            </a:r>
            <a:endParaRPr lang="ru-RU" sz="2400" dirty="0" smtClean="0">
              <a:ea typeface="Times New Roman"/>
              <a:cs typeface="Times New Roman"/>
            </a:endParaRPr>
          </a:p>
          <a:p>
            <a:pPr marL="1428750" lvl="2" indent="-514350">
              <a:lnSpc>
                <a:spcPct val="115000"/>
              </a:lnSpc>
              <a:spcBef>
                <a:spcPts val="790"/>
              </a:spcBef>
              <a:spcAft>
                <a:spcPts val="0"/>
              </a:spcAft>
              <a:buSzPts val="1400"/>
              <a:buAutoNum type="arabicPeriod"/>
              <a:tabLst>
                <a:tab pos="590550" algn="l"/>
              </a:tabLst>
            </a:pPr>
            <a:r>
              <a:rPr lang="ru-RU" sz="3200" dirty="0" smtClean="0">
                <a:latin typeface="Times New Roman"/>
                <a:ea typeface="Times New Roman"/>
                <a:cs typeface="Times New Roman"/>
              </a:rPr>
              <a:t>Разработка 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>3 мотивирующих тренингов для </a:t>
            </a:r>
            <a:r>
              <a:rPr lang="ru-RU" sz="3200" dirty="0" smtClean="0">
                <a:latin typeface="Times New Roman"/>
                <a:ea typeface="Times New Roman"/>
                <a:cs typeface="Times New Roman"/>
              </a:rPr>
              <a:t>подростков.</a:t>
            </a:r>
            <a:endParaRPr lang="ru-RU" sz="2400" dirty="0" smtClean="0">
              <a:ea typeface="Times New Roman"/>
              <a:cs typeface="Times New Roman"/>
            </a:endParaRPr>
          </a:p>
          <a:p>
            <a:pPr marL="1428750" lvl="2" indent="-514350">
              <a:lnSpc>
                <a:spcPct val="115000"/>
              </a:lnSpc>
              <a:spcBef>
                <a:spcPts val="790"/>
              </a:spcBef>
              <a:spcAft>
                <a:spcPts val="0"/>
              </a:spcAft>
              <a:buSzPts val="1400"/>
              <a:buAutoNum type="arabicPeriod"/>
              <a:tabLst>
                <a:tab pos="590550" algn="l"/>
              </a:tabLst>
            </a:pPr>
            <a:r>
              <a:rPr lang="ru-RU" sz="3200" dirty="0" smtClean="0">
                <a:latin typeface="Times New Roman"/>
                <a:ea typeface="Times New Roman"/>
                <a:cs typeface="Times New Roman"/>
              </a:rPr>
              <a:t>Создание</a:t>
            </a:r>
            <a:r>
              <a:rPr lang="ru-RU" sz="3200" spc="-1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>1</a:t>
            </a:r>
            <a:r>
              <a:rPr lang="ru-RU" sz="3200" spc="-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>зоны </a:t>
            </a:r>
            <a:r>
              <a:rPr lang="ru-RU" sz="3200" spc="-2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>для</a:t>
            </a:r>
            <a:r>
              <a:rPr lang="ru-RU" sz="3200" spc="-5" dirty="0">
                <a:latin typeface="Times New Roman"/>
                <a:ea typeface="Times New Roman"/>
                <a:cs typeface="Times New Roman"/>
              </a:rPr>
              <a:t>  отдыха, 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>смены</a:t>
            </a:r>
            <a:r>
              <a:rPr lang="ru-RU" sz="3200" spc="-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>деятельности</a:t>
            </a:r>
            <a:r>
              <a:rPr lang="ru-RU" sz="3200" spc="-1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3200" spc="-2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>расслабления</a:t>
            </a:r>
            <a:endParaRPr lang="ru-RU" sz="24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5122" name="Picture 2" descr="C:\Users\Директор\Pictures\фото 2015-2016\День учителя 2015\DSC062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910" y="995203"/>
            <a:ext cx="4032250" cy="30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Директор\Pictures\фото 2015-2016\День учителя 2015\DSC062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853" y="3791149"/>
            <a:ext cx="3725227" cy="279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63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</a:rPr>
              <a:t>Основные эффекты проекта</a:t>
            </a:r>
            <a:endParaRPr lang="ru-RU" sz="4000" b="1" dirty="0">
              <a:solidFill>
                <a:srgbClr val="0066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Изменение типа среды;</a:t>
            </a:r>
          </a:p>
          <a:p>
            <a:r>
              <a:rPr lang="ru-RU" dirty="0" smtClean="0"/>
              <a:t>Удовлетворенность качеством начального общего и основного общего образования;</a:t>
            </a:r>
          </a:p>
          <a:p>
            <a:r>
              <a:rPr lang="ru-RU" dirty="0" smtClean="0"/>
              <a:t>Повышение качества образования.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8" y="264477"/>
            <a:ext cx="1827212" cy="119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Директор\Pictures\фото 2015-2016\на с тене\13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1792702"/>
            <a:ext cx="5384800" cy="416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15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4442460" cy="4525963"/>
          </a:xfrm>
        </p:spPr>
        <p:txBody>
          <a:bodyPr/>
          <a:lstStyle/>
          <a:p>
            <a:r>
              <a:rPr lang="ru-RU" b="1" dirty="0" smtClean="0">
                <a:solidFill>
                  <a:srgbClr val="006600"/>
                </a:solidFill>
              </a:rPr>
              <a:t>«…Сделать простое иногда во много раз сложнее, чем сложное…»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6600"/>
                </a:solidFill>
              </a:rPr>
              <a:t>                          </a:t>
            </a:r>
            <a:r>
              <a:rPr lang="ru-RU" sz="2400" b="1" i="1" dirty="0" smtClean="0">
                <a:solidFill>
                  <a:srgbClr val="006600"/>
                </a:solidFill>
              </a:rPr>
              <a:t>М. Калашников</a:t>
            </a:r>
            <a:endParaRPr lang="ru-RU" sz="2400" b="1" i="1" dirty="0">
              <a:solidFill>
                <a:srgbClr val="006600"/>
              </a:solidFill>
            </a:endParaRPr>
          </a:p>
        </p:txBody>
      </p:sp>
      <p:pic>
        <p:nvPicPr>
          <p:cNvPr id="7170" name="Picture 2" descr="C:\Users\Директор\Pictures\фото 2015-2016\на с тене\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802" y="530585"/>
            <a:ext cx="2041028" cy="180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Директор\Pictures\фото 2015-2016\на с тене\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759" y="416285"/>
            <a:ext cx="3166111" cy="186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Директор\Pictures\фото 2015-2016\на с тене\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742" y="2393315"/>
            <a:ext cx="3375258" cy="225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Директор\Pictures\фото 2015-2016\на с тене\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480" y="2660079"/>
            <a:ext cx="3150870" cy="209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Директор\Pictures\фото 2015-2016\на с тене\11 (3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683" y="4942641"/>
            <a:ext cx="2365058" cy="177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994" y="4277035"/>
            <a:ext cx="2453640" cy="2439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579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>
                <a:solidFill>
                  <a:srgbClr val="006600"/>
                </a:solidFill>
                <a:latin typeface="Times New Roman"/>
                <a:ea typeface="Times New Roman"/>
              </a:rPr>
              <a:t>ГБОУ ООШ с. Малый Толкай </a:t>
            </a:r>
            <a:endParaRPr lang="ru-RU" dirty="0">
              <a:solidFill>
                <a:srgbClr val="0066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19831"/>
            <a:ext cx="3177540" cy="2078168"/>
          </a:xfrm>
        </p:spPr>
      </p:pic>
      <p:pic>
        <p:nvPicPr>
          <p:cNvPr id="1026" name="Picture 2" descr="C:\Users\Директор\Pictures\Из архива Гульбина И.М\Гульбин0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3808771"/>
            <a:ext cx="3531870" cy="266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иректор\Pictures\DSC061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339" y="1368393"/>
            <a:ext cx="4394739" cy="292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Директор\Pictures\DSC084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660" y="4087665"/>
            <a:ext cx="3932555" cy="261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90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</a:rPr>
              <a:t>ГБОУ ООШ с. Малый Толкай </a:t>
            </a:r>
            <a:endParaRPr lang="ru-RU" sz="4000" b="1" dirty="0">
              <a:solidFill>
                <a:srgbClr val="0066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Региональная пилотная площадка по введению ФГОС ООО;</a:t>
            </a:r>
          </a:p>
          <a:p>
            <a:r>
              <a:rPr lang="ru-RU" dirty="0" smtClean="0"/>
              <a:t>Научное сопровождение воспитательной работы (</a:t>
            </a:r>
            <a:r>
              <a:rPr lang="ru-RU" dirty="0" err="1" smtClean="0"/>
              <a:t>д.п.н</a:t>
            </a:r>
            <a:r>
              <a:rPr lang="ru-RU" dirty="0" smtClean="0"/>
              <a:t>. профессор Тихомирова Е.И.);</a:t>
            </a:r>
          </a:p>
          <a:p>
            <a:r>
              <a:rPr lang="ru-RU" dirty="0" smtClean="0"/>
              <a:t>Региональная площадка реализации практик Российского движения школьников…</a:t>
            </a:r>
          </a:p>
          <a:p>
            <a:endParaRPr lang="ru-RU" dirty="0"/>
          </a:p>
        </p:txBody>
      </p:sp>
      <p:pic>
        <p:nvPicPr>
          <p:cNvPr id="2050" name="Picture 2" descr="C:\Users\Директор\Pictures\фото 2015-2016\фото на сход граждан\DSC0797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460" y="1615281"/>
            <a:ext cx="53848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48" y="262889"/>
            <a:ext cx="1826542" cy="1197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065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>
                <a:solidFill>
                  <a:srgbClr val="006600"/>
                </a:solidFill>
                <a:latin typeface="Times New Roman"/>
                <a:ea typeface="Times New Roman"/>
              </a:rPr>
              <a:t>Главная</a:t>
            </a:r>
            <a:r>
              <a:rPr lang="ru-RU" sz="4400" b="1" spc="5" dirty="0">
                <a:solidFill>
                  <a:srgbClr val="006600"/>
                </a:solidFill>
                <a:latin typeface="Times New Roman"/>
                <a:ea typeface="Times New Roman"/>
              </a:rPr>
              <a:t> </a:t>
            </a:r>
            <a:r>
              <a:rPr lang="ru-RU" sz="4400" b="1" dirty="0">
                <a:solidFill>
                  <a:srgbClr val="006600"/>
                </a:solidFill>
                <a:latin typeface="Times New Roman"/>
                <a:ea typeface="Times New Roman"/>
              </a:rPr>
              <a:t>стратегическая</a:t>
            </a:r>
            <a:r>
              <a:rPr lang="ru-RU" sz="4400" b="1" spc="5" dirty="0">
                <a:solidFill>
                  <a:srgbClr val="006600"/>
                </a:solidFill>
                <a:latin typeface="Times New Roman"/>
                <a:ea typeface="Times New Roman"/>
              </a:rPr>
              <a:t> </a:t>
            </a:r>
            <a:r>
              <a:rPr lang="ru-RU" sz="4400" b="1" dirty="0">
                <a:solidFill>
                  <a:srgbClr val="006600"/>
                </a:solidFill>
                <a:latin typeface="Times New Roman"/>
                <a:ea typeface="Times New Roman"/>
              </a:rPr>
              <a:t>цель</a:t>
            </a:r>
            <a:r>
              <a:rPr lang="ru-RU" sz="4400" b="1" spc="5" dirty="0">
                <a:solidFill>
                  <a:srgbClr val="006600"/>
                </a:solidFill>
                <a:latin typeface="Times New Roman"/>
                <a:ea typeface="Times New Roman"/>
              </a:rPr>
              <a:t> </a:t>
            </a:r>
            <a:r>
              <a:rPr lang="ru-RU" sz="4400" b="1" dirty="0">
                <a:solidFill>
                  <a:srgbClr val="006600"/>
                </a:solidFill>
                <a:latin typeface="Times New Roman"/>
                <a:ea typeface="Times New Roman"/>
              </a:rPr>
              <a:t>развития</a:t>
            </a:r>
            <a:r>
              <a:rPr lang="ru-RU" sz="4400" b="1" spc="5" dirty="0">
                <a:solidFill>
                  <a:srgbClr val="006600"/>
                </a:solidFill>
                <a:latin typeface="Times New Roman"/>
                <a:ea typeface="Times New Roman"/>
              </a:rPr>
              <a:t> </a:t>
            </a:r>
            <a:r>
              <a:rPr lang="ru-RU" sz="4400" b="1" dirty="0">
                <a:solidFill>
                  <a:srgbClr val="006600"/>
                </a:solidFill>
                <a:latin typeface="Times New Roman"/>
                <a:ea typeface="Times New Roman"/>
              </a:rPr>
              <a:t>школы</a:t>
            </a:r>
            <a:r>
              <a:rPr lang="ru-RU" sz="4400" b="1" spc="5" dirty="0">
                <a:solidFill>
                  <a:srgbClr val="006600"/>
                </a:solidFill>
                <a:latin typeface="Times New Roman"/>
                <a:ea typeface="Times New Roman"/>
              </a:rPr>
              <a:t> </a:t>
            </a:r>
            <a:endParaRPr lang="ru-RU" sz="4400" b="1" dirty="0">
              <a:solidFill>
                <a:srgbClr val="0066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3000" dirty="0">
                <a:latin typeface="Times New Roman"/>
                <a:ea typeface="Times New Roman"/>
              </a:rPr>
              <a:t>создать</a:t>
            </a:r>
            <a:r>
              <a:rPr lang="ru-RU" sz="3000" spc="5" dirty="0">
                <a:latin typeface="Times New Roman"/>
                <a:ea typeface="Times New Roman"/>
              </a:rPr>
              <a:t> </a:t>
            </a:r>
            <a:r>
              <a:rPr lang="ru-RU" sz="3000" dirty="0">
                <a:latin typeface="Times New Roman"/>
                <a:ea typeface="Times New Roman"/>
              </a:rPr>
              <a:t>оптимальные</a:t>
            </a:r>
            <a:r>
              <a:rPr lang="ru-RU" sz="3000" spc="5" dirty="0">
                <a:latin typeface="Times New Roman"/>
                <a:ea typeface="Times New Roman"/>
              </a:rPr>
              <a:t> </a:t>
            </a:r>
            <a:r>
              <a:rPr lang="ru-RU" sz="3000" dirty="0">
                <a:latin typeface="Times New Roman"/>
                <a:ea typeface="Times New Roman"/>
              </a:rPr>
              <a:t>условия</a:t>
            </a:r>
            <a:r>
              <a:rPr lang="ru-RU" sz="3000" spc="5" dirty="0">
                <a:latin typeface="Times New Roman"/>
                <a:ea typeface="Times New Roman"/>
              </a:rPr>
              <a:t> </a:t>
            </a:r>
            <a:r>
              <a:rPr lang="ru-RU" sz="3000" dirty="0">
                <a:latin typeface="Times New Roman"/>
                <a:ea typeface="Times New Roman"/>
              </a:rPr>
              <a:t>для</a:t>
            </a:r>
            <a:r>
              <a:rPr lang="ru-RU" sz="3000" spc="5" dirty="0">
                <a:latin typeface="Times New Roman"/>
                <a:ea typeface="Times New Roman"/>
              </a:rPr>
              <a:t> </a:t>
            </a:r>
            <a:r>
              <a:rPr lang="ru-RU" sz="3000" dirty="0">
                <a:latin typeface="Times New Roman"/>
                <a:ea typeface="Times New Roman"/>
              </a:rPr>
              <a:t>современного</a:t>
            </a:r>
            <a:r>
              <a:rPr lang="ru-RU" sz="3000" spc="5" dirty="0">
                <a:latin typeface="Times New Roman"/>
                <a:ea typeface="Times New Roman"/>
              </a:rPr>
              <a:t> </a:t>
            </a:r>
            <a:r>
              <a:rPr lang="ru-RU" sz="3000" dirty="0">
                <a:latin typeface="Times New Roman"/>
                <a:ea typeface="Times New Roman"/>
              </a:rPr>
              <a:t>качественного</a:t>
            </a:r>
            <a:r>
              <a:rPr lang="ru-RU" sz="3000" spc="5" dirty="0">
                <a:latin typeface="Times New Roman"/>
                <a:ea typeface="Times New Roman"/>
              </a:rPr>
              <a:t> </a:t>
            </a:r>
            <a:r>
              <a:rPr lang="ru-RU" sz="3000" dirty="0">
                <a:latin typeface="Times New Roman"/>
                <a:ea typeface="Times New Roman"/>
              </a:rPr>
              <a:t>образования</a:t>
            </a:r>
            <a:r>
              <a:rPr lang="ru-RU" sz="3000" spc="5" dirty="0">
                <a:latin typeface="Times New Roman"/>
                <a:ea typeface="Times New Roman"/>
              </a:rPr>
              <a:t> </a:t>
            </a:r>
            <a:r>
              <a:rPr lang="ru-RU" sz="3000" dirty="0">
                <a:latin typeface="Times New Roman"/>
                <a:ea typeface="Times New Roman"/>
              </a:rPr>
              <a:t>школьников,</a:t>
            </a:r>
            <a:r>
              <a:rPr lang="ru-RU" sz="3000" spc="5" dirty="0">
                <a:latin typeface="Times New Roman"/>
                <a:ea typeface="Times New Roman"/>
              </a:rPr>
              <a:t> </a:t>
            </a:r>
            <a:r>
              <a:rPr lang="ru-RU" sz="3000" dirty="0">
                <a:latin typeface="Times New Roman"/>
                <a:ea typeface="Times New Roman"/>
              </a:rPr>
              <a:t>их</a:t>
            </a:r>
            <a:r>
              <a:rPr lang="ru-RU" sz="3000" spc="5" dirty="0">
                <a:latin typeface="Times New Roman"/>
                <a:ea typeface="Times New Roman"/>
              </a:rPr>
              <a:t> </a:t>
            </a:r>
            <a:r>
              <a:rPr lang="ru-RU" sz="3000" dirty="0">
                <a:latin typeface="Times New Roman"/>
                <a:ea typeface="Times New Roman"/>
              </a:rPr>
              <a:t>самореализации в школьные годы и готовности к успешной социализации в</a:t>
            </a:r>
            <a:r>
              <a:rPr lang="ru-RU" sz="3000" spc="5" dirty="0">
                <a:latin typeface="Times New Roman"/>
                <a:ea typeface="Times New Roman"/>
              </a:rPr>
              <a:t> </a:t>
            </a:r>
            <a:r>
              <a:rPr lang="ru-RU" sz="3000" dirty="0">
                <a:latin typeface="Times New Roman"/>
                <a:ea typeface="Times New Roman"/>
              </a:rPr>
              <a:t>высокотехнологичном</a:t>
            </a:r>
            <a:r>
              <a:rPr lang="ru-RU" sz="3000" spc="-5" dirty="0">
                <a:latin typeface="Times New Roman"/>
                <a:ea typeface="Times New Roman"/>
              </a:rPr>
              <a:t> </a:t>
            </a:r>
            <a:r>
              <a:rPr lang="ru-RU" sz="3000" dirty="0">
                <a:latin typeface="Times New Roman"/>
                <a:ea typeface="Times New Roman"/>
              </a:rPr>
              <a:t>конкурентном мире</a:t>
            </a:r>
            <a:endParaRPr lang="ru-RU" sz="3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4000" i="1" dirty="0">
                <a:solidFill>
                  <a:srgbClr val="343434"/>
                </a:solidFill>
                <a:latin typeface="Arial"/>
                <a:ea typeface="Calibri"/>
              </a:rPr>
              <a:t>Инноваций можно опасаться, считать их преждевременными, поверхностными, нежизнеспособными. Но время идет вперед, появляются новые технологии, дети осваивают гаджеты раньше, чем учатся говорить. Каждый ученик способен добиться любых высот, а каждый учитель может раскрыть этот потенциал при должной подготовке и наличии необходимого оборудования </a:t>
            </a:r>
            <a:r>
              <a:rPr lang="ru-RU" sz="4000" i="1" dirty="0" err="1">
                <a:solidFill>
                  <a:srgbClr val="343434"/>
                </a:solidFill>
                <a:latin typeface="Arial"/>
                <a:ea typeface="Calibri"/>
              </a:rPr>
              <a:t>Тревор</a:t>
            </a:r>
            <a:r>
              <a:rPr lang="ru-RU" sz="4000" i="1" dirty="0">
                <a:solidFill>
                  <a:srgbClr val="343434"/>
                </a:solidFill>
                <a:latin typeface="Arial"/>
                <a:ea typeface="Calibri"/>
              </a:rPr>
              <a:t> </a:t>
            </a:r>
            <a:r>
              <a:rPr lang="ru-RU" sz="4000" i="1" dirty="0" err="1">
                <a:solidFill>
                  <a:srgbClr val="343434"/>
                </a:solidFill>
                <a:latin typeface="Arial"/>
                <a:ea typeface="Calibri"/>
              </a:rPr>
              <a:t>Мьюир</a:t>
            </a:r>
            <a:r>
              <a:rPr lang="ru-RU" sz="4000" i="1" dirty="0">
                <a:solidFill>
                  <a:srgbClr val="343434"/>
                </a:solidFill>
                <a:latin typeface="Arial"/>
                <a:ea typeface="Calibri"/>
              </a:rPr>
              <a:t>,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8353" y="5319078"/>
            <a:ext cx="182245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176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</a:t>
            </a:r>
            <a:r>
              <a:rPr lang="ru-RU" sz="5300" b="1" dirty="0" smtClean="0">
                <a:solidFill>
                  <a:srgbClr val="006600"/>
                </a:solidFill>
              </a:rPr>
              <a:t>Школа успешного поколения</a:t>
            </a:r>
            <a:br>
              <a:rPr lang="ru-RU" sz="5300" b="1" dirty="0" smtClean="0">
                <a:solidFill>
                  <a:srgbClr val="006600"/>
                </a:solidFill>
              </a:rPr>
            </a:br>
            <a:r>
              <a:rPr lang="ru-RU" sz="5300" b="1" dirty="0" smtClean="0">
                <a:solidFill>
                  <a:srgbClr val="006600"/>
                </a:solidFill>
              </a:rPr>
              <a:t>2022-2025 гг.</a:t>
            </a:r>
            <a:endParaRPr lang="ru-RU" sz="5300" b="1" dirty="0">
              <a:solidFill>
                <a:srgbClr val="0066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4400" dirty="0">
                <a:solidFill>
                  <a:srgbClr val="000000"/>
                </a:solidFill>
                <a:latin typeface="Times New Roman"/>
                <a:ea typeface="Calibri"/>
              </a:rPr>
              <a:t>В условиях социально-экономической модернизации обществу необходим человек активный, функционально грамотный, умеющий работать на результат, способный к </a:t>
            </a:r>
            <a:r>
              <a:rPr lang="ru-RU" sz="4400" dirty="0" smtClean="0">
                <a:solidFill>
                  <a:srgbClr val="000000"/>
                </a:solidFill>
                <a:latin typeface="Times New Roman"/>
                <a:ea typeface="Calibri"/>
              </a:rPr>
              <a:t>определенным </a:t>
            </a:r>
            <a:r>
              <a:rPr lang="ru-RU" sz="4400" dirty="0">
                <a:solidFill>
                  <a:srgbClr val="000000"/>
                </a:solidFill>
                <a:latin typeface="Times New Roman"/>
                <a:ea typeface="Calibri"/>
              </a:rPr>
              <a:t>социально значимым достижениям.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58" y="457200"/>
            <a:ext cx="1368334" cy="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278" y="1582986"/>
            <a:ext cx="2895548" cy="2048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842" y="3760469"/>
            <a:ext cx="3864045" cy="2863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669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>
                <a:solidFill>
                  <a:srgbClr val="006600"/>
                </a:solidFill>
                <a:latin typeface="Times New Roman"/>
                <a:ea typeface="Times New Roman"/>
              </a:rPr>
              <a:t>Использованные</a:t>
            </a:r>
            <a:r>
              <a:rPr lang="ru-RU" sz="4800" b="1" spc="-10" dirty="0">
                <a:solidFill>
                  <a:srgbClr val="006600"/>
                </a:solidFill>
                <a:latin typeface="Times New Roman"/>
                <a:ea typeface="Times New Roman"/>
              </a:rPr>
              <a:t> </a:t>
            </a:r>
            <a:r>
              <a:rPr lang="ru-RU" sz="4800" b="1" dirty="0">
                <a:solidFill>
                  <a:srgbClr val="006600"/>
                </a:solidFill>
                <a:latin typeface="Times New Roman"/>
                <a:ea typeface="Times New Roman"/>
              </a:rPr>
              <a:t>методы</a:t>
            </a:r>
            <a:r>
              <a:rPr lang="ru-RU" sz="4800" b="1" spc="-20" dirty="0">
                <a:solidFill>
                  <a:srgbClr val="006600"/>
                </a:solidFill>
                <a:latin typeface="Times New Roman"/>
                <a:ea typeface="Times New Roman"/>
              </a:rPr>
              <a:t> </a:t>
            </a:r>
            <a:r>
              <a:rPr lang="ru-RU" sz="4800" b="1" dirty="0">
                <a:solidFill>
                  <a:srgbClr val="006600"/>
                </a:solidFill>
                <a:latin typeface="Times New Roman"/>
                <a:ea typeface="Times New Roman"/>
              </a:rPr>
              <a:t>анализа,</a:t>
            </a:r>
            <a:r>
              <a:rPr lang="ru-RU" sz="4800" b="1" spc="-15" dirty="0">
                <a:solidFill>
                  <a:srgbClr val="006600"/>
                </a:solidFill>
                <a:latin typeface="Times New Roman"/>
                <a:ea typeface="Times New Roman"/>
              </a:rPr>
              <a:t> </a:t>
            </a:r>
            <a:r>
              <a:rPr lang="ru-RU" sz="4800" b="1" dirty="0">
                <a:solidFill>
                  <a:srgbClr val="006600"/>
                </a:solidFill>
                <a:latin typeface="Times New Roman"/>
                <a:ea typeface="Times New Roman"/>
              </a:rPr>
              <a:t>выводы</a:t>
            </a:r>
            <a:r>
              <a:rPr lang="ru-RU" sz="4800" b="1" spc="-15" dirty="0">
                <a:solidFill>
                  <a:srgbClr val="006600"/>
                </a:solidFill>
                <a:latin typeface="Times New Roman"/>
                <a:ea typeface="Times New Roman"/>
              </a:rPr>
              <a:t> </a:t>
            </a:r>
            <a:r>
              <a:rPr lang="ru-RU" sz="4800" b="1" dirty="0">
                <a:solidFill>
                  <a:srgbClr val="006600"/>
                </a:solidFill>
                <a:latin typeface="Times New Roman"/>
                <a:ea typeface="Times New Roman"/>
              </a:rPr>
              <a:t>из</a:t>
            </a:r>
            <a:r>
              <a:rPr lang="ru-RU" sz="4800" b="1" spc="-10" dirty="0">
                <a:solidFill>
                  <a:srgbClr val="006600"/>
                </a:solidFill>
                <a:latin typeface="Times New Roman"/>
                <a:ea typeface="Times New Roman"/>
              </a:rPr>
              <a:t> </a:t>
            </a:r>
            <a:r>
              <a:rPr lang="ru-RU" sz="4800" b="1" dirty="0">
                <a:solidFill>
                  <a:srgbClr val="006600"/>
                </a:solidFill>
                <a:latin typeface="Times New Roman"/>
                <a:ea typeface="Times New Roman"/>
              </a:rPr>
              <a:t>анализа</a:t>
            </a:r>
            <a:endParaRPr lang="ru-RU" sz="4800" dirty="0">
              <a:solidFill>
                <a:srgbClr val="0066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32500" lnSpcReduction="20000"/>
          </a:bodyPr>
          <a:lstStyle/>
          <a:p>
            <a:pPr marR="219710" algn="just">
              <a:lnSpc>
                <a:spcPct val="150000"/>
              </a:lnSpc>
              <a:spcBef>
                <a:spcPts val="780"/>
              </a:spcBef>
              <a:spcAft>
                <a:spcPts val="0"/>
              </a:spcAft>
            </a:pPr>
            <a:r>
              <a:rPr lang="ru-RU" sz="4900" dirty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4900" dirty="0" smtClean="0">
                <a:latin typeface="Times New Roman"/>
                <a:ea typeface="Times New Roman"/>
                <a:cs typeface="Times New Roman"/>
              </a:rPr>
              <a:t>Программно-диагностический</a:t>
            </a:r>
            <a:r>
              <a:rPr lang="ru-RU" sz="4900" spc="5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4900" dirty="0" smtClean="0">
                <a:latin typeface="Times New Roman"/>
                <a:ea typeface="Times New Roman"/>
                <a:cs typeface="Times New Roman"/>
              </a:rPr>
              <a:t>комплекс</a:t>
            </a:r>
            <a:r>
              <a:rPr lang="ru-RU" sz="4900" spc="5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4900" dirty="0">
                <a:latin typeface="Times New Roman"/>
                <a:ea typeface="Times New Roman"/>
                <a:cs typeface="Times New Roman"/>
              </a:rPr>
              <a:t>для</a:t>
            </a:r>
            <a:r>
              <a:rPr lang="ru-RU" sz="49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4900" dirty="0">
                <a:latin typeface="Times New Roman"/>
                <a:ea typeface="Times New Roman"/>
                <a:cs typeface="Times New Roman"/>
              </a:rPr>
              <a:t>обеспечения</a:t>
            </a:r>
            <a:r>
              <a:rPr lang="ru-RU" sz="4900" spc="-33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4900" dirty="0">
                <a:latin typeface="Times New Roman"/>
                <a:ea typeface="Times New Roman"/>
                <a:cs typeface="Times New Roman"/>
              </a:rPr>
              <a:t>процесса</a:t>
            </a:r>
            <a:r>
              <a:rPr lang="ru-RU" sz="49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4900" dirty="0">
                <a:latin typeface="Times New Roman"/>
                <a:ea typeface="Times New Roman"/>
                <a:cs typeface="Times New Roman"/>
              </a:rPr>
              <a:t>экспертно-проектного</a:t>
            </a:r>
            <a:r>
              <a:rPr lang="ru-RU" sz="49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4900" dirty="0">
                <a:latin typeface="Times New Roman"/>
                <a:ea typeface="Times New Roman"/>
                <a:cs typeface="Times New Roman"/>
              </a:rPr>
              <a:t>управления</a:t>
            </a:r>
            <a:r>
              <a:rPr lang="ru-RU" sz="49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4900" dirty="0">
                <a:latin typeface="Times New Roman"/>
                <a:ea typeface="Times New Roman"/>
                <a:cs typeface="Times New Roman"/>
              </a:rPr>
              <a:t>инновационным</a:t>
            </a:r>
            <a:r>
              <a:rPr lang="ru-RU" sz="49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4900" dirty="0">
                <a:latin typeface="Times New Roman"/>
                <a:ea typeface="Times New Roman"/>
                <a:cs typeface="Times New Roman"/>
              </a:rPr>
              <a:t>развитием</a:t>
            </a:r>
            <a:r>
              <a:rPr lang="ru-RU" sz="49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4900" dirty="0">
                <a:latin typeface="Times New Roman"/>
                <a:ea typeface="Times New Roman"/>
                <a:cs typeface="Times New Roman"/>
              </a:rPr>
              <a:t>образовательных</a:t>
            </a:r>
            <a:r>
              <a:rPr lang="ru-RU" sz="4900" spc="32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4900" dirty="0">
                <a:latin typeface="Times New Roman"/>
                <a:ea typeface="Times New Roman"/>
                <a:cs typeface="Times New Roman"/>
              </a:rPr>
              <a:t>учреждений»</a:t>
            </a:r>
            <a:r>
              <a:rPr lang="ru-RU" sz="4900" spc="31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4900" dirty="0">
                <a:latin typeface="Times New Roman"/>
                <a:ea typeface="Times New Roman"/>
                <a:cs typeface="Times New Roman"/>
              </a:rPr>
              <a:t>(В.А.</a:t>
            </a:r>
            <a:r>
              <a:rPr lang="ru-RU" sz="4900" spc="31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4900" dirty="0" err="1">
                <a:latin typeface="Times New Roman"/>
                <a:ea typeface="Times New Roman"/>
                <a:cs typeface="Times New Roman"/>
              </a:rPr>
              <a:t>Ясвин</a:t>
            </a:r>
            <a:r>
              <a:rPr lang="ru-RU" sz="4900" dirty="0">
                <a:latin typeface="Times New Roman"/>
                <a:ea typeface="Times New Roman"/>
                <a:cs typeface="Times New Roman"/>
              </a:rPr>
              <a:t>,</a:t>
            </a:r>
            <a:r>
              <a:rPr lang="ru-RU" sz="4900" spc="31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4900" dirty="0">
                <a:latin typeface="Times New Roman"/>
                <a:ea typeface="Times New Roman"/>
                <a:cs typeface="Times New Roman"/>
              </a:rPr>
              <a:t>С.Н.</a:t>
            </a:r>
            <a:r>
              <a:rPr lang="ru-RU" sz="4900" spc="31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4900" dirty="0">
                <a:latin typeface="Times New Roman"/>
                <a:ea typeface="Times New Roman"/>
                <a:cs typeface="Times New Roman"/>
              </a:rPr>
              <a:t>Рыбинская,</a:t>
            </a:r>
            <a:r>
              <a:rPr lang="ru-RU" sz="4900" spc="31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4900" dirty="0">
                <a:latin typeface="Times New Roman"/>
                <a:ea typeface="Times New Roman"/>
                <a:cs typeface="Times New Roman"/>
              </a:rPr>
              <a:t>С.А.</a:t>
            </a:r>
            <a:r>
              <a:rPr lang="ru-RU" sz="4900" spc="31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4900" dirty="0">
                <a:latin typeface="Times New Roman"/>
                <a:ea typeface="Times New Roman"/>
                <a:cs typeface="Times New Roman"/>
              </a:rPr>
              <a:t>Белова,</a:t>
            </a:r>
            <a:r>
              <a:rPr lang="ru-RU" sz="4900" spc="-33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4900" dirty="0">
                <a:latin typeface="Times New Roman"/>
                <a:ea typeface="Times New Roman"/>
                <a:cs typeface="Times New Roman"/>
              </a:rPr>
              <a:t>С.Е</a:t>
            </a:r>
            <a:r>
              <a:rPr lang="ru-RU" sz="4900" spc="-1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4900" dirty="0" err="1">
                <a:latin typeface="Times New Roman"/>
                <a:ea typeface="Times New Roman"/>
                <a:cs typeface="Times New Roman"/>
              </a:rPr>
              <a:t>Дробнов</a:t>
            </a:r>
            <a:r>
              <a:rPr lang="ru-RU" sz="4900" dirty="0">
                <a:latin typeface="Times New Roman"/>
                <a:ea typeface="Times New Roman"/>
                <a:cs typeface="Times New Roman"/>
              </a:rPr>
              <a:t>):</a:t>
            </a:r>
            <a:endParaRPr lang="ru-RU" sz="49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  <a:tabLst>
                <a:tab pos="1275715" algn="l"/>
              </a:tabLst>
            </a:pPr>
            <a:r>
              <a:rPr lang="ru-RU" sz="4900" dirty="0">
                <a:latin typeface="Times New Roman"/>
                <a:ea typeface="Times New Roman"/>
              </a:rPr>
              <a:t>Методика</a:t>
            </a:r>
            <a:r>
              <a:rPr lang="ru-RU" sz="4900" spc="-15" dirty="0">
                <a:latin typeface="Times New Roman"/>
                <a:ea typeface="Times New Roman"/>
              </a:rPr>
              <a:t> </a:t>
            </a:r>
            <a:r>
              <a:rPr lang="ru-RU" sz="4900" dirty="0">
                <a:latin typeface="Times New Roman"/>
                <a:ea typeface="Times New Roman"/>
              </a:rPr>
              <a:t>анализа</a:t>
            </a:r>
            <a:r>
              <a:rPr lang="ru-RU" sz="4900" spc="-15" dirty="0">
                <a:latin typeface="Times New Roman"/>
                <a:ea typeface="Times New Roman"/>
              </a:rPr>
              <a:t> </a:t>
            </a:r>
            <a:r>
              <a:rPr lang="ru-RU" sz="4900" dirty="0">
                <a:latin typeface="Times New Roman"/>
                <a:ea typeface="Times New Roman"/>
              </a:rPr>
              <a:t>организационно-образовательной</a:t>
            </a:r>
            <a:r>
              <a:rPr lang="ru-RU" sz="4900" spc="-15" dirty="0">
                <a:latin typeface="Times New Roman"/>
                <a:ea typeface="Times New Roman"/>
              </a:rPr>
              <a:t> </a:t>
            </a:r>
            <a:r>
              <a:rPr lang="ru-RU" sz="4900" dirty="0">
                <a:latin typeface="Times New Roman"/>
                <a:ea typeface="Times New Roman"/>
              </a:rPr>
              <a:t>модели</a:t>
            </a:r>
            <a:r>
              <a:rPr lang="ru-RU" sz="4900" spc="-15" dirty="0">
                <a:latin typeface="Times New Roman"/>
                <a:ea typeface="Times New Roman"/>
              </a:rPr>
              <a:t> </a:t>
            </a:r>
            <a:r>
              <a:rPr lang="ru-RU" sz="4900" dirty="0">
                <a:latin typeface="Times New Roman"/>
                <a:ea typeface="Times New Roman"/>
              </a:rPr>
              <a:t>школы.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  <a:tabLst>
                <a:tab pos="1275715" algn="l"/>
              </a:tabLst>
            </a:pPr>
            <a:r>
              <a:rPr lang="ru-RU" sz="4900" dirty="0">
                <a:latin typeface="Times New Roman"/>
                <a:ea typeface="Times New Roman"/>
              </a:rPr>
              <a:t>Методика</a:t>
            </a:r>
            <a:r>
              <a:rPr lang="ru-RU" sz="4900" spc="-25" dirty="0">
                <a:latin typeface="Times New Roman"/>
                <a:ea typeface="Times New Roman"/>
              </a:rPr>
              <a:t> </a:t>
            </a:r>
            <a:r>
              <a:rPr lang="ru-RU" sz="4900" dirty="0">
                <a:latin typeface="Times New Roman"/>
                <a:ea typeface="Times New Roman"/>
              </a:rPr>
              <a:t>анализа</a:t>
            </a:r>
            <a:r>
              <a:rPr lang="ru-RU" sz="4900" spc="-20" dirty="0">
                <a:latin typeface="Times New Roman"/>
                <a:ea typeface="Times New Roman"/>
              </a:rPr>
              <a:t> </a:t>
            </a:r>
            <a:r>
              <a:rPr lang="ru-RU" sz="4900" dirty="0">
                <a:latin typeface="Times New Roman"/>
                <a:ea typeface="Times New Roman"/>
              </a:rPr>
              <a:t>содержания</a:t>
            </a:r>
            <a:r>
              <a:rPr lang="ru-RU" sz="4900" spc="-30" dirty="0">
                <a:latin typeface="Times New Roman"/>
                <a:ea typeface="Times New Roman"/>
              </a:rPr>
              <a:t> </a:t>
            </a:r>
            <a:r>
              <a:rPr lang="ru-RU" sz="4900" dirty="0">
                <a:latin typeface="Times New Roman"/>
                <a:ea typeface="Times New Roman"/>
              </a:rPr>
              <a:t>образовательных</a:t>
            </a:r>
            <a:r>
              <a:rPr lang="ru-RU" sz="4900" spc="-10" dirty="0">
                <a:latin typeface="Times New Roman"/>
                <a:ea typeface="Times New Roman"/>
              </a:rPr>
              <a:t> </a:t>
            </a:r>
            <a:r>
              <a:rPr lang="ru-RU" sz="4900" dirty="0">
                <a:latin typeface="Times New Roman"/>
                <a:ea typeface="Times New Roman"/>
              </a:rPr>
              <a:t>программ.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  <a:tabLst>
                <a:tab pos="1275715" algn="l"/>
              </a:tabLst>
            </a:pPr>
            <a:r>
              <a:rPr lang="ru-RU" sz="4900" dirty="0">
                <a:latin typeface="Times New Roman"/>
                <a:ea typeface="Times New Roman"/>
              </a:rPr>
              <a:t>Методика</a:t>
            </a:r>
            <a:r>
              <a:rPr lang="ru-RU" sz="4900" spc="-25" dirty="0">
                <a:latin typeface="Times New Roman"/>
                <a:ea typeface="Times New Roman"/>
              </a:rPr>
              <a:t> </a:t>
            </a:r>
            <a:r>
              <a:rPr lang="ru-RU" sz="4900" dirty="0">
                <a:latin typeface="Times New Roman"/>
                <a:ea typeface="Times New Roman"/>
              </a:rPr>
              <a:t>экспертизы</a:t>
            </a:r>
            <a:r>
              <a:rPr lang="ru-RU" sz="4900" spc="-25" dirty="0">
                <a:latin typeface="Times New Roman"/>
                <a:ea typeface="Times New Roman"/>
              </a:rPr>
              <a:t> </a:t>
            </a:r>
            <a:r>
              <a:rPr lang="ru-RU" sz="4900" dirty="0">
                <a:latin typeface="Times New Roman"/>
                <a:ea typeface="Times New Roman"/>
              </a:rPr>
              <a:t>школьной</a:t>
            </a:r>
            <a:r>
              <a:rPr lang="ru-RU" sz="4900" spc="-25" dirty="0">
                <a:latin typeface="Times New Roman"/>
                <a:ea typeface="Times New Roman"/>
              </a:rPr>
              <a:t> </a:t>
            </a:r>
            <a:r>
              <a:rPr lang="ru-RU" sz="4900" dirty="0">
                <a:latin typeface="Times New Roman"/>
                <a:ea typeface="Times New Roman"/>
              </a:rPr>
              <a:t>среды.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  <a:tabLst>
                <a:tab pos="1275715" algn="l"/>
              </a:tabLst>
            </a:pPr>
            <a:r>
              <a:rPr lang="ru-RU" sz="4900" dirty="0">
                <a:latin typeface="Times New Roman"/>
                <a:ea typeface="Times New Roman"/>
              </a:rPr>
              <a:t>Методика</a:t>
            </a:r>
            <a:r>
              <a:rPr lang="ru-RU" sz="4900" spc="-45" dirty="0">
                <a:latin typeface="Times New Roman"/>
                <a:ea typeface="Times New Roman"/>
              </a:rPr>
              <a:t> </a:t>
            </a:r>
            <a:r>
              <a:rPr lang="ru-RU" sz="4900" dirty="0">
                <a:latin typeface="Times New Roman"/>
                <a:ea typeface="Times New Roman"/>
              </a:rPr>
              <a:t>диагностики</a:t>
            </a:r>
            <a:r>
              <a:rPr lang="ru-RU" sz="4900" spc="-30" dirty="0">
                <a:latin typeface="Times New Roman"/>
                <a:ea typeface="Times New Roman"/>
              </a:rPr>
              <a:t> </a:t>
            </a:r>
            <a:r>
              <a:rPr lang="ru-RU" sz="4900" dirty="0">
                <a:latin typeface="Times New Roman"/>
                <a:ea typeface="Times New Roman"/>
              </a:rPr>
              <a:t>организационной</a:t>
            </a:r>
            <a:r>
              <a:rPr lang="ru-RU" sz="4900" spc="-30" dirty="0">
                <a:latin typeface="Times New Roman"/>
                <a:ea typeface="Times New Roman"/>
              </a:rPr>
              <a:t> </a:t>
            </a:r>
            <a:r>
              <a:rPr lang="ru-RU" sz="4900" dirty="0">
                <a:latin typeface="Times New Roman"/>
                <a:ea typeface="Times New Roman"/>
              </a:rPr>
              <a:t>культуры.</a:t>
            </a:r>
          </a:p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80387121"/>
              </p:ext>
            </p:extLst>
          </p:nvPr>
        </p:nvGraphicFramePr>
        <p:xfrm>
          <a:off x="6197600" y="1600200"/>
          <a:ext cx="5655310" cy="4994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343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</a:rPr>
              <a:t>Графическая модель соотношения типов образовательной среды ГБОУ ООШ с. Малый Толкай </a:t>
            </a:r>
            <a:endParaRPr lang="ru-RU" sz="3600" b="1" dirty="0">
              <a:solidFill>
                <a:srgbClr val="0066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3533879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115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Анализ среды по диагностической методике</a:t>
            </a:r>
            <a:r>
              <a:rPr lang="ru-RU" sz="3600" b="1" spc="-20" dirty="0" smtClean="0">
                <a:solidFill>
                  <a:srgbClr val="006600"/>
                </a:solidFill>
                <a:latin typeface="Times New Roman"/>
                <a:ea typeface="Times New Roman"/>
              </a:rPr>
              <a:t> </a:t>
            </a:r>
            <a:r>
              <a:rPr lang="ru-RU" sz="3600" b="1" dirty="0">
                <a:solidFill>
                  <a:srgbClr val="006600"/>
                </a:solidFill>
                <a:latin typeface="Times New Roman"/>
                <a:ea typeface="Times New Roman"/>
              </a:rPr>
              <a:t>В.А.</a:t>
            </a:r>
            <a:r>
              <a:rPr lang="ru-RU" sz="3600" b="1" spc="-15" dirty="0">
                <a:solidFill>
                  <a:srgbClr val="006600"/>
                </a:solidFill>
                <a:latin typeface="Times New Roman"/>
                <a:ea typeface="Times New Roman"/>
              </a:rPr>
              <a:t> </a:t>
            </a:r>
            <a:r>
              <a:rPr lang="ru-RU" sz="3600" b="1" dirty="0" err="1">
                <a:solidFill>
                  <a:srgbClr val="006600"/>
                </a:solidFill>
                <a:latin typeface="Times New Roman"/>
                <a:ea typeface="Times New Roman"/>
              </a:rPr>
              <a:t>Ясвина</a:t>
            </a:r>
            <a:endParaRPr lang="ru-RU" sz="3600" b="1" dirty="0">
              <a:solidFill>
                <a:srgbClr val="006600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070" y="1657350"/>
            <a:ext cx="9121139" cy="4549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721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9642" y="434658"/>
            <a:ext cx="10972800" cy="1143000"/>
          </a:xfrm>
        </p:spPr>
        <p:txBody>
          <a:bodyPr>
            <a:noAutofit/>
          </a:bodyPr>
          <a:lstStyle/>
          <a:p>
            <a:pPr marR="220980" algn="just">
              <a:spcBef>
                <a:spcPts val="69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</a:rPr>
              <a:t>Цель</a:t>
            </a:r>
            <a:r>
              <a:rPr lang="ru-RU" sz="2000" b="1" spc="-5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</a:rPr>
              <a:t>проекта: 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Создать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лично-развивающую образовательную среду 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школы открытого характера с преобладанием «творческого» и «карьерного» типа.</a:t>
            </a:r>
            <a:endParaRPr lang="ru-RU" sz="2000" b="1" dirty="0">
              <a:solidFill>
                <a:srgbClr val="006600"/>
              </a:solidFill>
              <a:ea typeface="Calibri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marR="220345" indent="0" algn="just">
              <a:lnSpc>
                <a:spcPct val="15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ru-RU" sz="4400" dirty="0" smtClean="0">
                <a:latin typeface="Times New Roman"/>
                <a:ea typeface="Times New Roman"/>
                <a:cs typeface="Times New Roman"/>
              </a:rPr>
              <a:t>Задачи</a:t>
            </a:r>
            <a:r>
              <a:rPr lang="ru-RU" sz="4400" dirty="0">
                <a:latin typeface="Times New Roman"/>
                <a:ea typeface="Times New Roman"/>
                <a:cs typeface="Times New Roman"/>
              </a:rPr>
              <a:t>:</a:t>
            </a:r>
            <a:endParaRPr lang="ru-RU" sz="3600" dirty="0">
              <a:ea typeface="Calibri"/>
              <a:cs typeface="Times New Roman"/>
            </a:endParaRPr>
          </a:p>
          <a:p>
            <a:pPr marL="342900" marR="22098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  <a:tabLst>
                <a:tab pos="1187450" algn="l"/>
              </a:tabLst>
            </a:pPr>
            <a:r>
              <a:rPr lang="ru-RU" sz="4400" dirty="0">
                <a:latin typeface="Times New Roman"/>
                <a:ea typeface="Times New Roman"/>
              </a:rPr>
              <a:t>Создать</a:t>
            </a:r>
            <a:r>
              <a:rPr lang="ru-RU" sz="4400" spc="5" dirty="0">
                <a:latin typeface="Times New Roman"/>
                <a:ea typeface="Times New Roman"/>
              </a:rPr>
              <a:t> </a:t>
            </a:r>
            <a:r>
              <a:rPr lang="ru-RU" sz="4400" dirty="0">
                <a:latin typeface="Times New Roman"/>
                <a:ea typeface="Times New Roman"/>
              </a:rPr>
              <a:t>условия</a:t>
            </a:r>
            <a:r>
              <a:rPr lang="ru-RU" sz="4400" spc="5" dirty="0">
                <a:latin typeface="Times New Roman"/>
                <a:ea typeface="Times New Roman"/>
              </a:rPr>
              <a:t> </a:t>
            </a:r>
            <a:r>
              <a:rPr lang="ru-RU" sz="4400" dirty="0">
                <a:latin typeface="Times New Roman"/>
                <a:ea typeface="Times New Roman"/>
              </a:rPr>
              <a:t>для</a:t>
            </a:r>
            <a:r>
              <a:rPr lang="ru-RU" sz="4400" spc="5" dirty="0">
                <a:latin typeface="Times New Roman"/>
                <a:ea typeface="Times New Roman"/>
              </a:rPr>
              <a:t> </a:t>
            </a:r>
            <a:r>
              <a:rPr lang="ru-RU" sz="4400" dirty="0">
                <a:latin typeface="Times New Roman"/>
                <a:ea typeface="Times New Roman"/>
              </a:rPr>
              <a:t>усиления</a:t>
            </a:r>
            <a:r>
              <a:rPr lang="ru-RU" sz="4400" spc="5" dirty="0">
                <a:latin typeface="Times New Roman"/>
                <a:ea typeface="Times New Roman"/>
              </a:rPr>
              <a:t> </a:t>
            </a:r>
            <a:r>
              <a:rPr lang="ru-RU" sz="4400" dirty="0">
                <a:latin typeface="Times New Roman"/>
                <a:ea typeface="Times New Roman"/>
              </a:rPr>
              <a:t>доли</a:t>
            </a:r>
            <a:r>
              <a:rPr lang="ru-RU" sz="4400" spc="5" dirty="0">
                <a:latin typeface="Times New Roman"/>
                <a:ea typeface="Times New Roman"/>
              </a:rPr>
              <a:t> </a:t>
            </a:r>
            <a:r>
              <a:rPr lang="ru-RU" sz="4400" spc="5" dirty="0" smtClean="0">
                <a:latin typeface="Times New Roman"/>
                <a:ea typeface="Times New Roman"/>
              </a:rPr>
              <a:t>«творческого» и </a:t>
            </a:r>
            <a:r>
              <a:rPr lang="ru-RU" sz="4400" dirty="0" smtClean="0">
                <a:latin typeface="Times New Roman"/>
                <a:ea typeface="Times New Roman"/>
              </a:rPr>
              <a:t>«карьерного</a:t>
            </a:r>
            <a:r>
              <a:rPr lang="ru-RU" sz="4400" dirty="0">
                <a:latin typeface="Times New Roman"/>
                <a:ea typeface="Times New Roman"/>
              </a:rPr>
              <a:t>»</a:t>
            </a:r>
            <a:r>
              <a:rPr lang="ru-RU" sz="4400" spc="5" dirty="0">
                <a:latin typeface="Times New Roman"/>
                <a:ea typeface="Times New Roman"/>
              </a:rPr>
              <a:t> </a:t>
            </a:r>
            <a:r>
              <a:rPr lang="ru-RU" sz="4400" dirty="0">
                <a:latin typeface="Times New Roman"/>
                <a:ea typeface="Times New Roman"/>
              </a:rPr>
              <a:t>типа</a:t>
            </a:r>
            <a:r>
              <a:rPr lang="ru-RU" sz="4400" spc="5" dirty="0">
                <a:latin typeface="Times New Roman"/>
                <a:ea typeface="Times New Roman"/>
              </a:rPr>
              <a:t> </a:t>
            </a:r>
            <a:r>
              <a:rPr lang="ru-RU" sz="4400" dirty="0">
                <a:latin typeface="Times New Roman"/>
                <a:ea typeface="Times New Roman"/>
              </a:rPr>
              <a:t>образовательной</a:t>
            </a:r>
            <a:r>
              <a:rPr lang="ru-RU" sz="4400" spc="-20" dirty="0">
                <a:latin typeface="Times New Roman"/>
                <a:ea typeface="Times New Roman"/>
              </a:rPr>
              <a:t> </a:t>
            </a:r>
            <a:r>
              <a:rPr lang="ru-RU" sz="4400" dirty="0">
                <a:latin typeface="Times New Roman"/>
                <a:ea typeface="Times New Roman"/>
              </a:rPr>
              <a:t>среды</a:t>
            </a:r>
            <a:r>
              <a:rPr lang="ru-RU" sz="4400" spc="-20" dirty="0">
                <a:latin typeface="Times New Roman"/>
                <a:ea typeface="Times New Roman"/>
              </a:rPr>
              <a:t> </a:t>
            </a:r>
            <a:r>
              <a:rPr lang="ru-RU" sz="4400" dirty="0">
                <a:latin typeface="Times New Roman"/>
                <a:ea typeface="Times New Roman"/>
              </a:rPr>
              <a:t>за</a:t>
            </a:r>
            <a:r>
              <a:rPr lang="ru-RU" sz="4400" spc="-20" dirty="0">
                <a:latin typeface="Times New Roman"/>
                <a:ea typeface="Times New Roman"/>
              </a:rPr>
              <a:t> </a:t>
            </a:r>
            <a:r>
              <a:rPr lang="ru-RU" sz="4400" dirty="0">
                <a:latin typeface="Times New Roman"/>
                <a:ea typeface="Times New Roman"/>
              </a:rPr>
              <a:t>счет</a:t>
            </a:r>
            <a:r>
              <a:rPr lang="ru-RU" sz="4400" spc="-15" dirty="0">
                <a:latin typeface="Times New Roman"/>
                <a:ea typeface="Times New Roman"/>
              </a:rPr>
              <a:t> </a:t>
            </a:r>
            <a:r>
              <a:rPr lang="ru-RU" sz="4400" dirty="0">
                <a:latin typeface="Times New Roman"/>
                <a:ea typeface="Times New Roman"/>
              </a:rPr>
              <a:t>снижения</a:t>
            </a:r>
            <a:r>
              <a:rPr lang="ru-RU" sz="4400" spc="-20" dirty="0">
                <a:latin typeface="Times New Roman"/>
                <a:ea typeface="Times New Roman"/>
              </a:rPr>
              <a:t> </a:t>
            </a:r>
            <a:r>
              <a:rPr lang="ru-RU" sz="4400" dirty="0">
                <a:latin typeface="Times New Roman"/>
                <a:ea typeface="Times New Roman"/>
              </a:rPr>
              <a:t>доли</a:t>
            </a:r>
            <a:r>
              <a:rPr lang="ru-RU" sz="4400" spc="-20" dirty="0">
                <a:latin typeface="Times New Roman"/>
                <a:ea typeface="Times New Roman"/>
              </a:rPr>
              <a:t> </a:t>
            </a:r>
            <a:r>
              <a:rPr lang="ru-RU" sz="4400" dirty="0">
                <a:latin typeface="Times New Roman"/>
                <a:ea typeface="Times New Roman"/>
              </a:rPr>
              <a:t>среды</a:t>
            </a:r>
            <a:r>
              <a:rPr lang="ru-RU" sz="4400" spc="-15" dirty="0">
                <a:latin typeface="Times New Roman"/>
                <a:ea typeface="Times New Roman"/>
              </a:rPr>
              <a:t> </a:t>
            </a:r>
            <a:r>
              <a:rPr lang="ru-RU" sz="4400" dirty="0">
                <a:latin typeface="Times New Roman"/>
                <a:ea typeface="Times New Roman"/>
              </a:rPr>
              <a:t>«безмятежного»</a:t>
            </a:r>
            <a:r>
              <a:rPr lang="ru-RU" sz="4400" spc="-25" dirty="0">
                <a:latin typeface="Times New Roman"/>
                <a:ea typeface="Times New Roman"/>
              </a:rPr>
              <a:t> </a:t>
            </a:r>
            <a:r>
              <a:rPr lang="ru-RU" sz="4400" dirty="0">
                <a:latin typeface="Times New Roman"/>
                <a:ea typeface="Times New Roman"/>
              </a:rPr>
              <a:t>типа;</a:t>
            </a:r>
            <a:endParaRPr lang="ru-RU" sz="3600" dirty="0">
              <a:latin typeface="Times New Roman"/>
              <a:ea typeface="Times New Roman"/>
            </a:endParaRPr>
          </a:p>
          <a:p>
            <a:pPr marL="342900" marR="222885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  <a:tabLst>
                <a:tab pos="1187450" algn="l"/>
              </a:tabLst>
            </a:pPr>
            <a:r>
              <a:rPr lang="ru-RU" sz="4400" dirty="0">
                <a:latin typeface="Times New Roman"/>
                <a:ea typeface="Times New Roman"/>
              </a:rPr>
              <a:t>Раскрыть</a:t>
            </a:r>
            <a:r>
              <a:rPr lang="ru-RU" sz="4400" spc="5" dirty="0">
                <a:latin typeface="Times New Roman"/>
                <a:ea typeface="Times New Roman"/>
              </a:rPr>
              <a:t> </a:t>
            </a:r>
            <a:r>
              <a:rPr lang="ru-RU" sz="4400" dirty="0">
                <a:latin typeface="Times New Roman"/>
                <a:ea typeface="Times New Roman"/>
              </a:rPr>
              <a:t>личностный</a:t>
            </a:r>
            <a:r>
              <a:rPr lang="ru-RU" sz="4400" spc="5" dirty="0">
                <a:latin typeface="Times New Roman"/>
                <a:ea typeface="Times New Roman"/>
              </a:rPr>
              <a:t> </a:t>
            </a:r>
            <a:r>
              <a:rPr lang="ru-RU" sz="4400" dirty="0">
                <a:latin typeface="Times New Roman"/>
                <a:ea typeface="Times New Roman"/>
              </a:rPr>
              <a:t>потенциал</a:t>
            </a:r>
            <a:r>
              <a:rPr lang="ru-RU" sz="4400" spc="5" dirty="0">
                <a:latin typeface="Times New Roman"/>
                <a:ea typeface="Times New Roman"/>
              </a:rPr>
              <a:t> </a:t>
            </a:r>
            <a:r>
              <a:rPr lang="ru-RU" sz="4400" dirty="0">
                <a:latin typeface="Times New Roman"/>
                <a:ea typeface="Times New Roman"/>
              </a:rPr>
              <a:t>обучающихся,</a:t>
            </a:r>
            <a:r>
              <a:rPr lang="ru-RU" sz="4400" spc="5" dirty="0">
                <a:latin typeface="Times New Roman"/>
                <a:ea typeface="Times New Roman"/>
              </a:rPr>
              <a:t> </a:t>
            </a:r>
            <a:r>
              <a:rPr lang="ru-RU" sz="4400" dirty="0">
                <a:latin typeface="Times New Roman"/>
                <a:ea typeface="Times New Roman"/>
              </a:rPr>
              <a:t>через</a:t>
            </a:r>
            <a:r>
              <a:rPr lang="ru-RU" sz="4400" spc="5" dirty="0">
                <a:latin typeface="Times New Roman"/>
                <a:ea typeface="Times New Roman"/>
              </a:rPr>
              <a:t> </a:t>
            </a:r>
            <a:r>
              <a:rPr lang="ru-RU" sz="4400" dirty="0">
                <a:latin typeface="Times New Roman"/>
                <a:ea typeface="Times New Roman"/>
              </a:rPr>
              <a:t>проведение</a:t>
            </a:r>
            <a:r>
              <a:rPr lang="ru-RU" sz="4400" spc="-335" dirty="0">
                <a:latin typeface="Times New Roman"/>
                <a:ea typeface="Times New Roman"/>
              </a:rPr>
              <a:t>   </a:t>
            </a:r>
            <a:r>
              <a:rPr lang="ru-RU" sz="4400" dirty="0">
                <a:latin typeface="Times New Roman"/>
                <a:ea typeface="Times New Roman"/>
              </a:rPr>
              <a:t>занятий</a:t>
            </a:r>
            <a:r>
              <a:rPr lang="ru-RU" sz="4400" spc="-20" dirty="0">
                <a:latin typeface="Times New Roman"/>
                <a:ea typeface="Times New Roman"/>
              </a:rPr>
              <a:t> </a:t>
            </a:r>
            <a:r>
              <a:rPr lang="ru-RU" sz="4400" dirty="0">
                <a:latin typeface="Times New Roman"/>
                <a:ea typeface="Times New Roman"/>
              </a:rPr>
              <a:t>по</a:t>
            </a:r>
            <a:r>
              <a:rPr lang="ru-RU" sz="4400" spc="5" dirty="0">
                <a:latin typeface="Times New Roman"/>
                <a:ea typeface="Times New Roman"/>
              </a:rPr>
              <a:t> </a:t>
            </a:r>
            <a:r>
              <a:rPr lang="ru-RU" sz="4400" dirty="0" smtClean="0">
                <a:latin typeface="Times New Roman"/>
                <a:ea typeface="Times New Roman"/>
              </a:rPr>
              <a:t>УМК </a:t>
            </a:r>
            <a:r>
              <a:rPr lang="ru-RU" sz="4400" dirty="0">
                <a:latin typeface="Times New Roman"/>
                <a:ea typeface="Times New Roman"/>
              </a:rPr>
              <a:t>«Школы Возможностей»;</a:t>
            </a:r>
            <a:endParaRPr lang="ru-RU" sz="3600" dirty="0">
              <a:latin typeface="Times New Roman"/>
              <a:ea typeface="Times New Roman"/>
            </a:endParaRPr>
          </a:p>
          <a:p>
            <a:pPr marL="342900" marR="6604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  <a:tabLst>
                <a:tab pos="1187450" algn="l"/>
              </a:tabLst>
            </a:pPr>
            <a:r>
              <a:rPr lang="ru-RU" sz="4400" dirty="0">
                <a:latin typeface="Times New Roman"/>
                <a:ea typeface="Times New Roman"/>
              </a:rPr>
              <a:t>Изменить методы взаимодействия между </a:t>
            </a:r>
            <a:r>
              <a:rPr lang="ru-RU" sz="4400" dirty="0" smtClean="0">
                <a:latin typeface="Times New Roman"/>
                <a:ea typeface="Times New Roman"/>
              </a:rPr>
              <a:t>участниками образовательных отношений.</a:t>
            </a:r>
            <a:r>
              <a:rPr lang="ru-RU" sz="4400" spc="-335" dirty="0" smtClean="0">
                <a:latin typeface="Times New Roman"/>
                <a:ea typeface="Times New Roman"/>
              </a:rPr>
              <a:t> </a:t>
            </a:r>
            <a:endParaRPr lang="ru-RU" sz="3600" dirty="0">
              <a:latin typeface="Times New Roman"/>
              <a:ea typeface="Times New Roman"/>
            </a:endParaRPr>
          </a:p>
          <a:p>
            <a:pPr marL="342900" marR="6604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  <a:tabLst>
                <a:tab pos="1187450" algn="l"/>
              </a:tabLst>
            </a:pPr>
            <a:r>
              <a:rPr lang="ru-RU" sz="4400" dirty="0">
                <a:latin typeface="Times New Roman"/>
                <a:ea typeface="Times New Roman"/>
              </a:rPr>
              <a:t>Изменить</a:t>
            </a:r>
            <a:r>
              <a:rPr lang="ru-RU" sz="4400" spc="-10" dirty="0">
                <a:latin typeface="Times New Roman"/>
                <a:ea typeface="Times New Roman"/>
              </a:rPr>
              <a:t> </a:t>
            </a:r>
            <a:r>
              <a:rPr lang="ru-RU" sz="4400" dirty="0">
                <a:latin typeface="Times New Roman"/>
                <a:ea typeface="Times New Roman"/>
              </a:rPr>
              <a:t>пространственный</a:t>
            </a:r>
            <a:r>
              <a:rPr lang="ru-RU" sz="4400" spc="-15" dirty="0">
                <a:latin typeface="Times New Roman"/>
                <a:ea typeface="Times New Roman"/>
              </a:rPr>
              <a:t> </a:t>
            </a:r>
            <a:r>
              <a:rPr lang="ru-RU" sz="4400" dirty="0">
                <a:latin typeface="Times New Roman"/>
                <a:ea typeface="Times New Roman"/>
              </a:rPr>
              <a:t>компонент</a:t>
            </a:r>
            <a:r>
              <a:rPr lang="ru-RU" sz="4400" spc="-20" dirty="0">
                <a:latin typeface="Times New Roman"/>
                <a:ea typeface="Times New Roman"/>
              </a:rPr>
              <a:t> </a:t>
            </a:r>
            <a:r>
              <a:rPr lang="ru-RU" sz="4400" dirty="0">
                <a:latin typeface="Times New Roman"/>
                <a:ea typeface="Times New Roman"/>
              </a:rPr>
              <a:t>ЛРОС.</a:t>
            </a:r>
            <a:endParaRPr lang="ru-RU" sz="36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385" y="4763727"/>
            <a:ext cx="2695665" cy="176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8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4272</TotalTime>
  <Words>1037</Words>
  <Application>Microsoft Office PowerPoint</Application>
  <PresentationFormat>Произвольный</PresentationFormat>
  <Paragraphs>112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2_Тема Office</vt:lpstr>
      <vt:lpstr>Презентация PowerPoint</vt:lpstr>
      <vt:lpstr>ГБОУ ООШ с. Малый Толкай </vt:lpstr>
      <vt:lpstr>ГБОУ ООШ с. Малый Толкай </vt:lpstr>
      <vt:lpstr>Главная стратегическая цель развития школы </vt:lpstr>
      <vt:lpstr>    Школа успешного поколения 2022-2025 гг.</vt:lpstr>
      <vt:lpstr>Использованные методы анализа, выводы из анализа</vt:lpstr>
      <vt:lpstr>Графическая модель соотношения типов образовательной среды ГБОУ ООШ с. Малый Толкай </vt:lpstr>
      <vt:lpstr>Анализ среды по диагностической методике В.А. Ясвина</vt:lpstr>
      <vt:lpstr>Цель проекта: Создать лично-развивающую образовательную среду школы открытого характера с преобладанием «творческого» и «карьерного» типа.</vt:lpstr>
      <vt:lpstr>Новые возможности, создаваемые ЛРОС в ГБОУ ООШ с. Малый Толкай для детей и взрослых </vt:lpstr>
      <vt:lpstr>Презентация PowerPoint</vt:lpstr>
      <vt:lpstr>Риски и способы их минимизации</vt:lpstr>
      <vt:lpstr>Образ желаемого состояния ГБОУ ООШ с. Малый Толкай (по формуле «3» + «2») </vt:lpstr>
      <vt:lpstr>Главные результаты школы после создания творческо-карьерной личностно-развивающей образовательной среды</vt:lpstr>
      <vt:lpstr>Стратегический план важнейших изменений для создания ЛРОС </vt:lpstr>
      <vt:lpstr>Контуры дорожной карты</vt:lpstr>
      <vt:lpstr>Список значимых продуктов проекта </vt:lpstr>
      <vt:lpstr>Основные эффекты проекта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Корженковы</dc:creator>
  <cp:lastModifiedBy>Hewlett-Packard Company</cp:lastModifiedBy>
  <cp:revision>174</cp:revision>
  <dcterms:created xsi:type="dcterms:W3CDTF">2021-02-05T15:43:02Z</dcterms:created>
  <dcterms:modified xsi:type="dcterms:W3CDTF">2022-03-14T10:19:18Z</dcterms:modified>
</cp:coreProperties>
</file>